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1"/>
  </p:notesMasterIdLst>
  <p:sldIdLst>
    <p:sldId id="306" r:id="rId2"/>
    <p:sldId id="298" r:id="rId3"/>
    <p:sldId id="258" r:id="rId4"/>
    <p:sldId id="260" r:id="rId5"/>
    <p:sldId id="261" r:id="rId6"/>
    <p:sldId id="262" r:id="rId7"/>
    <p:sldId id="325" r:id="rId8"/>
    <p:sldId id="263" r:id="rId9"/>
    <p:sldId id="264" r:id="rId10"/>
    <p:sldId id="330" r:id="rId11"/>
    <p:sldId id="265" r:id="rId12"/>
    <p:sldId id="266" r:id="rId13"/>
    <p:sldId id="285" r:id="rId14"/>
    <p:sldId id="267" r:id="rId15"/>
    <p:sldId id="284" r:id="rId16"/>
    <p:sldId id="268" r:id="rId17"/>
    <p:sldId id="283" r:id="rId18"/>
    <p:sldId id="269" r:id="rId19"/>
    <p:sldId id="282" r:id="rId20"/>
    <p:sldId id="270" r:id="rId21"/>
    <p:sldId id="281" r:id="rId22"/>
    <p:sldId id="334" r:id="rId23"/>
    <p:sldId id="335" r:id="rId24"/>
    <p:sldId id="303" r:id="rId25"/>
    <p:sldId id="315" r:id="rId26"/>
    <p:sldId id="332" r:id="rId27"/>
    <p:sldId id="272" r:id="rId28"/>
    <p:sldId id="280" r:id="rId29"/>
    <p:sldId id="316" r:id="rId30"/>
    <p:sldId id="273" r:id="rId31"/>
    <p:sldId id="279" r:id="rId32"/>
    <p:sldId id="317" r:id="rId33"/>
    <p:sldId id="274" r:id="rId34"/>
    <p:sldId id="278" r:id="rId35"/>
    <p:sldId id="275" r:id="rId36"/>
    <p:sldId id="277" r:id="rId37"/>
    <p:sldId id="299" r:id="rId38"/>
    <p:sldId id="305" r:id="rId39"/>
    <p:sldId id="331" r:id="rId40"/>
    <p:sldId id="308" r:id="rId41"/>
    <p:sldId id="319" r:id="rId42"/>
    <p:sldId id="309" r:id="rId43"/>
    <p:sldId id="324" r:id="rId44"/>
    <p:sldId id="310" r:id="rId45"/>
    <p:sldId id="320" r:id="rId46"/>
    <p:sldId id="314" r:id="rId47"/>
    <p:sldId id="322" r:id="rId48"/>
    <p:sldId id="311" r:id="rId49"/>
    <p:sldId id="323" r:id="rId50"/>
    <p:sldId id="312" r:id="rId51"/>
    <p:sldId id="321" r:id="rId52"/>
    <p:sldId id="313" r:id="rId53"/>
    <p:sldId id="286" r:id="rId54"/>
    <p:sldId id="326" r:id="rId55"/>
    <p:sldId id="288" r:id="rId56"/>
    <p:sldId id="328" r:id="rId57"/>
    <p:sldId id="289" r:id="rId58"/>
    <p:sldId id="290" r:id="rId59"/>
    <p:sldId id="291" r:id="rId60"/>
    <p:sldId id="292" r:id="rId61"/>
    <p:sldId id="294" r:id="rId62"/>
    <p:sldId id="333" r:id="rId63"/>
    <p:sldId id="295" r:id="rId64"/>
    <p:sldId id="297" r:id="rId65"/>
    <p:sldId id="336" r:id="rId66"/>
    <p:sldId id="337" r:id="rId67"/>
    <p:sldId id="301" r:id="rId68"/>
    <p:sldId id="327" r:id="rId69"/>
    <p:sldId id="307" r:id="rId70"/>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272" y="-25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404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dirty="0" smtClean="0"/>
              <a:t>Опрошены 109 человек</a:t>
            </a:r>
            <a:endParaRPr lang="ru-RU" dirty="0"/>
          </a:p>
        </c:rich>
      </c:tx>
      <c:layout/>
    </c:title>
    <c:plotArea>
      <c:layout>
        <c:manualLayout>
          <c:layoutTarget val="inner"/>
          <c:xMode val="edge"/>
          <c:yMode val="edge"/>
          <c:x val="0.11528349166223945"/>
          <c:y val="0.17580813867159392"/>
          <c:w val="0.87234334141756853"/>
          <c:h val="0.51150574026800888"/>
        </c:manualLayout>
      </c:layout>
      <c:barChart>
        <c:barDir val="col"/>
        <c:grouping val="clustered"/>
        <c:ser>
          <c:idx val="0"/>
          <c:order val="0"/>
          <c:tx>
            <c:strRef>
              <c:f>Лист1!$B$1</c:f>
              <c:strCache>
                <c:ptCount val="1"/>
                <c:pt idx="0">
                  <c:v>Ряд 1</c:v>
                </c:pt>
              </c:strCache>
            </c:strRef>
          </c:tx>
          <c:dLbls>
            <c:showVal val="1"/>
          </c:dLbls>
          <c:cat>
            <c:strRef>
              <c:f>Лист1!$A$2:$A$9</c:f>
              <c:strCache>
                <c:ptCount val="8"/>
                <c:pt idx="0">
                  <c:v>кошки</c:v>
                </c:pt>
                <c:pt idx="1">
                  <c:v>собаки</c:v>
                </c:pt>
                <c:pt idx="2">
                  <c:v>попугаи</c:v>
                </c:pt>
                <c:pt idx="3">
                  <c:v>рыбки</c:v>
                </c:pt>
                <c:pt idx="4">
                  <c:v>хомяки</c:v>
                </c:pt>
                <c:pt idx="5">
                  <c:v>м. свинки</c:v>
                </c:pt>
                <c:pt idx="6">
                  <c:v>улитки</c:v>
                </c:pt>
                <c:pt idx="7">
                  <c:v>черепахи</c:v>
                </c:pt>
              </c:strCache>
            </c:strRef>
          </c:cat>
          <c:val>
            <c:numRef>
              <c:f>Лист1!$B$2:$B$9</c:f>
              <c:numCache>
                <c:formatCode>General</c:formatCode>
                <c:ptCount val="8"/>
                <c:pt idx="0">
                  <c:v>95</c:v>
                </c:pt>
                <c:pt idx="1">
                  <c:v>71</c:v>
                </c:pt>
                <c:pt idx="2">
                  <c:v>12</c:v>
                </c:pt>
                <c:pt idx="3">
                  <c:v>19</c:v>
                </c:pt>
                <c:pt idx="4">
                  <c:v>2</c:v>
                </c:pt>
                <c:pt idx="5">
                  <c:v>1</c:v>
                </c:pt>
                <c:pt idx="6">
                  <c:v>1</c:v>
                </c:pt>
                <c:pt idx="7">
                  <c:v>1</c:v>
                </c:pt>
              </c:numCache>
            </c:numRef>
          </c:val>
        </c:ser>
        <c:axId val="82999936"/>
        <c:axId val="82772352"/>
      </c:barChart>
      <c:catAx>
        <c:axId val="82999936"/>
        <c:scaling>
          <c:orientation val="minMax"/>
        </c:scaling>
        <c:axPos val="b"/>
        <c:tickLblPos val="nextTo"/>
        <c:crossAx val="82772352"/>
        <c:crosses val="autoZero"/>
        <c:auto val="1"/>
        <c:lblAlgn val="ctr"/>
        <c:lblOffset val="100"/>
      </c:catAx>
      <c:valAx>
        <c:axId val="82772352"/>
        <c:scaling>
          <c:orientation val="minMax"/>
        </c:scaling>
        <c:axPos val="l"/>
        <c:majorGridlines/>
        <c:numFmt formatCode="General" sourceLinked="1"/>
        <c:tickLblPos val="nextTo"/>
        <c:crossAx val="82999936"/>
        <c:crosses val="autoZero"/>
        <c:crossBetween val="between"/>
      </c:valAx>
    </c:plotArea>
    <c:plotVisOnly val="1"/>
    <c:dispBlanksAs val="gap"/>
  </c:chart>
  <c:txPr>
    <a:bodyPr/>
    <a:lstStyle/>
    <a:p>
      <a:pPr>
        <a:defRPr sz="1800"/>
      </a:pPr>
      <a:endParaRPr lang="ru-RU"/>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775C7D-D536-4A14-8DE9-07A3C7CEB3F1}" type="datetimeFigureOut">
              <a:rPr lang="ru-RU" smtClean="0"/>
              <a:pPr/>
              <a:t>13.03.2017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EE056D-A2B5-47C3-B3C6-4110DAF5F958}" type="slidenum">
              <a:rPr lang="ru-RU" smtClean="0"/>
              <a:pPr/>
              <a:t>‹#›</a:t>
            </a:fld>
            <a:endParaRPr lang="ru-RU"/>
          </a:p>
        </p:txBody>
      </p:sp>
    </p:spTree>
    <p:extLst>
      <p:ext uri="{BB962C8B-B14F-4D97-AF65-F5344CB8AC3E}">
        <p14:creationId xmlns="" xmlns:p14="http://schemas.microsoft.com/office/powerpoint/2010/main" val="1215122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7EE056D-A2B5-47C3-B3C6-4110DAF5F958}" type="slidenum">
              <a:rPr lang="ru-RU" smtClean="0"/>
              <a:pPr/>
              <a:t>59</a:t>
            </a:fld>
            <a:endParaRPr lang="ru-RU"/>
          </a:p>
        </p:txBody>
      </p:sp>
    </p:spTree>
    <p:extLst>
      <p:ext uri="{BB962C8B-B14F-4D97-AF65-F5344CB8AC3E}">
        <p14:creationId xmlns="" xmlns:p14="http://schemas.microsoft.com/office/powerpoint/2010/main" val="1592251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13.03.2017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ransition advTm="12000">
    <p:wedg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pPr/>
              <a:t>13.03.2017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advTm="12000">
    <p:wedg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13.03.2017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advTm="12000">
    <p:wedg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4C71EC6-210F-42DE-9C53-41977AD35B3D}" type="datetimeFigureOut">
              <a:rPr lang="ru-RU" smtClean="0"/>
              <a:pPr/>
              <a:t>13.03.2017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ransition advTm="12000">
    <p:wedg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13.03.2017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advTm="12000">
    <p:wedg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pPr/>
              <a:t>13.03.2017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ransition advTm="12000">
    <p:wedg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13.03.2017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ransition advTm="12000">
    <p:wedg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13.03.2017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advTm="12000">
    <p:wedg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13.03.2017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advTm="12000">
    <p:wedg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13.03.2017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transition advTm="12000">
    <p:wedg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13.03.2017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ransition advTm="12000">
    <p:wedg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8000"/>
                <a:shade val="90000"/>
                <a:satMod val="160000"/>
                <a:lumMod val="100000"/>
              </a:schemeClr>
            </a:gs>
            <a:gs pos="99000">
              <a:srgbClr val="7030A0"/>
            </a:gs>
            <a:gs pos="47925">
              <a:srgbClr val="95B3E1"/>
            </a:gs>
            <a:gs pos="54152">
              <a:srgbClr val="94AFDD"/>
            </a:gs>
            <a:gs pos="63336">
              <a:srgbClr val="93A9D7"/>
            </a:gs>
            <a:gs pos="84000">
              <a:schemeClr val="tx2">
                <a:lumMod val="40000"/>
                <a:lumOff val="60000"/>
              </a:schemeClr>
            </a:gs>
            <a:gs pos="100000">
              <a:schemeClr val="bg2">
                <a:tint val="97000"/>
                <a:shade val="100000"/>
                <a:hueMod val="100000"/>
                <a:satMod val="140000"/>
                <a:lumMod val="8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4C71EC6-210F-42DE-9C53-41977AD35B3D}" type="datetimeFigureOut">
              <a:rPr lang="ru-RU" smtClean="0"/>
              <a:pPr/>
              <a:t>13.03.2017</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12000">
    <p:wedge/>
  </p:transition>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3.tif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oo.woowals.com/images2/u5kdusy0gop.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1052736"/>
            <a:ext cx="9144000" cy="5256584"/>
          </a:xfrm>
          <a:prstGeom prst="rect">
            <a:avLst/>
          </a:prstGeom>
          <a:noFill/>
          <a:extLst>
            <a:ext uri="{909E8E84-426E-40DD-AFC4-6F175D3DCCD1}">
              <a14:hiddenFill xmlns="" xmlns:a14="http://schemas.microsoft.com/office/drawing/2010/main">
                <a:solidFill>
                  <a:srgbClr val="FFFFFF"/>
                </a:solidFill>
              </a14:hiddenFill>
            </a:ext>
          </a:extLst>
        </p:spPr>
      </p:pic>
      <p:sp>
        <p:nvSpPr>
          <p:cNvPr id="3" name="Прямоугольник 2"/>
          <p:cNvSpPr/>
          <p:nvPr/>
        </p:nvSpPr>
        <p:spPr>
          <a:xfrm>
            <a:off x="107504" y="1628800"/>
            <a:ext cx="8848983" cy="3046988"/>
          </a:xfrm>
          <a:prstGeom prst="rect">
            <a:avLst/>
          </a:prstGeom>
        </p:spPr>
        <p:txBody>
          <a:bodyPr wrap="square">
            <a:prstTxWarp prst="textChevron">
              <a:avLst/>
            </a:prstTxWarp>
            <a:spAutoFit/>
          </a:bodyPr>
          <a:lstStyle/>
          <a:p>
            <a:pPr algn="ctr"/>
            <a:r>
              <a:rPr lang="ru-RU" sz="5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rPr>
              <a:t> </a:t>
            </a:r>
            <a:r>
              <a:rPr lang="ru-RU" sz="96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С любовью  о кошках</a:t>
            </a:r>
            <a:endParaRPr lang="ru-RU" sz="96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endParaRPr>
          </a:p>
        </p:txBody>
      </p:sp>
      <p:sp>
        <p:nvSpPr>
          <p:cNvPr id="4" name="Прямоугольник 3"/>
          <p:cNvSpPr/>
          <p:nvPr/>
        </p:nvSpPr>
        <p:spPr>
          <a:xfrm>
            <a:off x="0" y="0"/>
            <a:ext cx="9144000" cy="923330"/>
          </a:xfrm>
          <a:prstGeom prst="rect">
            <a:avLst/>
          </a:prstGeom>
        </p:spPr>
        <p:txBody>
          <a:bodyPr wrap="square">
            <a:spAutoFit/>
          </a:bodyPr>
          <a:lstStyle/>
          <a:p>
            <a:pPr algn="ctr"/>
            <a:r>
              <a:rPr lang="ru-RU" b="1" cap="all"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БЕЛГОРОДСКИЙ ГОСУДАРСТВЕННЫЙ АГРАРНЫЙ УНИВЕРСИТЕТ</a:t>
            </a:r>
          </a:p>
          <a:p>
            <a:pPr algn="ctr"/>
            <a:r>
              <a:rPr lang="ru-RU" b="1" cap="all"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 им. В. Я. Горина </a:t>
            </a:r>
          </a:p>
          <a:p>
            <a:pPr algn="ctr"/>
            <a:r>
              <a:rPr lang="ru-RU" b="1" cap="all"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Управление библиотечно-информационных ресурсов</a:t>
            </a:r>
          </a:p>
        </p:txBody>
      </p:sp>
      <p:sp>
        <p:nvSpPr>
          <p:cNvPr id="5" name="Прямоугольник 4"/>
          <p:cNvSpPr/>
          <p:nvPr/>
        </p:nvSpPr>
        <p:spPr>
          <a:xfrm>
            <a:off x="3635896" y="6416461"/>
            <a:ext cx="2664296" cy="369332"/>
          </a:xfrm>
          <a:prstGeom prst="rect">
            <a:avLst/>
          </a:prstGeom>
        </p:spPr>
        <p:txBody>
          <a:bodyPr wrap="square">
            <a:spAutoFit/>
          </a:bodyPr>
          <a:lstStyle/>
          <a:p>
            <a:pPr algn="ctr"/>
            <a:r>
              <a:rPr lang="ru-RU" b="1" cap="all"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2017 </a:t>
            </a:r>
            <a:r>
              <a:rPr lang="ru-RU" sz="1400" b="1" cap="all"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год</a:t>
            </a:r>
          </a:p>
        </p:txBody>
      </p:sp>
    </p:spTree>
    <p:extLst>
      <p:ext uri="{BB962C8B-B14F-4D97-AF65-F5344CB8AC3E}">
        <p14:creationId xmlns="" xmlns:p14="http://schemas.microsoft.com/office/powerpoint/2010/main" val="219762063"/>
      </p:ext>
    </p:extLst>
  </p:cSld>
  <p:clrMapOvr>
    <a:masterClrMapping/>
  </p:clrMapOvr>
  <p:transition advTm="12000">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Новая папка\скан Сыроватская С.И\1 - 0014.tif"/>
          <p:cNvPicPr>
            <a:picLocks noChangeAspect="1" noChangeArrowheads="1"/>
          </p:cNvPicPr>
          <p:nvPr/>
        </p:nvPicPr>
        <p:blipFill>
          <a:blip r:embed="rId2" cstate="print"/>
          <a:srcRect l="1429" r="28543" b="30763"/>
          <a:stretch>
            <a:fillRect/>
          </a:stretch>
        </p:blipFill>
        <p:spPr bwMode="auto">
          <a:xfrm>
            <a:off x="4860032" y="188640"/>
            <a:ext cx="4032448" cy="6480720"/>
          </a:xfrm>
          <a:prstGeom prst="rect">
            <a:avLst/>
          </a:prstGeom>
          <a:noFill/>
        </p:spPr>
      </p:pic>
      <p:sp>
        <p:nvSpPr>
          <p:cNvPr id="3" name="Прямоугольник 2"/>
          <p:cNvSpPr/>
          <p:nvPr/>
        </p:nvSpPr>
        <p:spPr>
          <a:xfrm>
            <a:off x="251520" y="2564904"/>
            <a:ext cx="4464496" cy="3929668"/>
          </a:xfrm>
          <a:prstGeom prst="rect">
            <a:avLst/>
          </a:prstGeom>
        </p:spPr>
        <p:txBody>
          <a:bodyPr wrap="square">
            <a:spAutoFit/>
          </a:bodyPr>
          <a:lstStyle/>
          <a:p>
            <a:pPr algn="just"/>
            <a:r>
              <a:rPr lang="ru-RU" sz="2400" b="1" dirty="0" smtClean="0">
                <a:latin typeface="Lucida Console" pitchFamily="49" charset="0"/>
              </a:rPr>
              <a:t>В книгу включены описания более чем девяноста пород кошек. По каждой из них представлена подробная информация о внешних особенностях и характере, а также о необходимых кошке питании и уходе</a:t>
            </a:r>
            <a:endParaRPr lang="ru-RU" sz="2400" b="1" dirty="0">
              <a:latin typeface="Lucida Console" pitchFamily="49" charset="0"/>
            </a:endParaRPr>
          </a:p>
        </p:txBody>
      </p:sp>
      <p:sp>
        <p:nvSpPr>
          <p:cNvPr id="4" name="Прямоугольник 3"/>
          <p:cNvSpPr/>
          <p:nvPr/>
        </p:nvSpPr>
        <p:spPr>
          <a:xfrm>
            <a:off x="251520" y="188640"/>
            <a:ext cx="4464496" cy="2308324"/>
          </a:xfrm>
          <a:prstGeom prst="rect">
            <a:avLst/>
          </a:prstGeom>
        </p:spPr>
        <p:txBody>
          <a:bodyPr wrap="square">
            <a:spAutoFit/>
          </a:bodyPr>
          <a:lstStyle/>
          <a:p>
            <a:pPr algn="just"/>
            <a:r>
              <a:rPr lang="ru-RU" sz="2400" b="1" dirty="0" smtClean="0">
                <a:latin typeface="Lucida Console" pitchFamily="49" charset="0"/>
              </a:rPr>
              <a:t>П674 К98 </a:t>
            </a:r>
            <a:r>
              <a:rPr lang="ru-RU" sz="2400" b="1" dirty="0" err="1" smtClean="0">
                <a:latin typeface="Lucida Console" pitchFamily="49" charset="0"/>
              </a:rPr>
              <a:t>Кэтс</a:t>
            </a:r>
            <a:r>
              <a:rPr lang="ru-RU" sz="2400" b="1" dirty="0" smtClean="0">
                <a:latin typeface="Lucida Console" pitchFamily="49" charset="0"/>
              </a:rPr>
              <a:t>, П.  Породы кошек : справочник-определитель / П. </a:t>
            </a:r>
            <a:r>
              <a:rPr lang="ru-RU" sz="2400" b="1" dirty="0" err="1" smtClean="0">
                <a:latin typeface="Lucida Console" pitchFamily="49" charset="0"/>
              </a:rPr>
              <a:t>Кэтс</a:t>
            </a:r>
            <a:r>
              <a:rPr lang="ru-RU" sz="2400" b="1" dirty="0" smtClean="0">
                <a:latin typeface="Lucida Console" pitchFamily="49" charset="0"/>
              </a:rPr>
              <a:t>. - М. : </a:t>
            </a:r>
            <a:r>
              <a:rPr lang="ru-RU" sz="2400" b="1" dirty="0" err="1" smtClean="0">
                <a:latin typeface="Lucida Console" pitchFamily="49" charset="0"/>
              </a:rPr>
              <a:t>ЭКСМО-Пресс</a:t>
            </a:r>
            <a:r>
              <a:rPr lang="ru-RU" sz="2400" b="1" dirty="0" smtClean="0">
                <a:latin typeface="Lucida Console" pitchFamily="49" charset="0"/>
              </a:rPr>
              <a:t>, 2000. - 80 с</a:t>
            </a:r>
            <a:endParaRPr lang="ru-RU" sz="2400" b="1" dirty="0">
              <a:latin typeface="Lucida Console" pitchFamily="49" charset="0"/>
            </a:endParaRPr>
          </a:p>
        </p:txBody>
      </p:sp>
    </p:spTree>
  </p:cSld>
  <p:clrMapOvr>
    <a:masterClrMapping/>
  </p:clrMapOvr>
  <p:transition advTm="12000">
    <p:wedg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Новая папка\картинки\wpid-golosa-krupnyh-dikih-predstaviteley-semeystva-koshach-ih_i_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1763688" y="2708920"/>
            <a:ext cx="6048672" cy="1224136"/>
          </a:xfrm>
          <a:prstGeom prst="rect">
            <a:avLst/>
          </a:prstGeom>
        </p:spPr>
        <p:txBody>
          <a:bodyPr wrap="square">
            <a:prstTxWarp prst="textChevron">
              <a:avLst/>
            </a:prstTxWarp>
            <a:spAutoFit/>
          </a:bodyPr>
          <a:lstStyle/>
          <a:p>
            <a:pPr algn="ctr"/>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Дикие  кошки</a:t>
            </a:r>
          </a:p>
        </p:txBody>
      </p:sp>
    </p:spTree>
    <p:extLst>
      <p:ext uri="{BB962C8B-B14F-4D97-AF65-F5344CB8AC3E}">
        <p14:creationId xmlns="" xmlns:p14="http://schemas.microsoft.com/office/powerpoint/2010/main" val="2412793061"/>
      </p:ext>
    </p:extLst>
  </p:cSld>
  <p:clrMapOvr>
    <a:masterClrMapping/>
  </p:clrMapOvr>
  <p:transition advTm="12000">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556792"/>
            <a:ext cx="9180512" cy="5205721"/>
          </a:xfrm>
          <a:prstGeom prst="rect">
            <a:avLst/>
          </a:prstGeom>
        </p:spPr>
        <p:txBody>
          <a:bodyPr wrap="square">
            <a:spAutoFit/>
          </a:bodyPr>
          <a:lstStyle/>
          <a:p>
            <a:pPr algn="just">
              <a:lnSpc>
                <a:spcPct val="90000"/>
              </a:lnSpc>
            </a:pPr>
            <a:r>
              <a:rPr lang="ru-RU" sz="2600" b="1" dirty="0">
                <a:solidFill>
                  <a:schemeClr val="accent1"/>
                </a:solidFill>
                <a:latin typeface="Lucida Console" panose="020B0609040504020204" pitchFamily="49" charset="0"/>
              </a:rPr>
              <a:t>Самцы весят обычно от 150 до 225кг. Длина тела самца без хвоста — в среднем 260 – 350 </a:t>
            </a:r>
            <a:r>
              <a:rPr lang="ru-RU" sz="2600" b="1" dirty="0" err="1" smtClean="0">
                <a:solidFill>
                  <a:schemeClr val="accent1"/>
                </a:solidFill>
                <a:latin typeface="Lucida Console" panose="020B0609040504020204" pitchFamily="49" charset="0"/>
              </a:rPr>
              <a:t>сантеметров</a:t>
            </a:r>
            <a:r>
              <a:rPr lang="ru-RU" sz="2600" b="1" dirty="0" smtClean="0">
                <a:solidFill>
                  <a:schemeClr val="accent1"/>
                </a:solidFill>
                <a:latin typeface="Lucida Console" panose="020B0609040504020204" pitchFamily="49" charset="0"/>
              </a:rPr>
              <a:t>.</a:t>
            </a:r>
            <a:endParaRPr lang="ru-RU" sz="2600" b="1" dirty="0">
              <a:solidFill>
                <a:schemeClr val="accent1"/>
              </a:solidFill>
              <a:latin typeface="Lucida Console" panose="020B0609040504020204" pitchFamily="49" charset="0"/>
            </a:endParaRPr>
          </a:p>
          <a:p>
            <a:pPr algn="just">
              <a:lnSpc>
                <a:spcPct val="90000"/>
              </a:lnSpc>
            </a:pPr>
            <a:r>
              <a:rPr lang="ru-RU" sz="2600" b="1" dirty="0">
                <a:solidFill>
                  <a:schemeClr val="accent1"/>
                </a:solidFill>
                <a:latin typeface="Lucida Console" panose="020B0609040504020204" pitchFamily="49" charset="0"/>
              </a:rPr>
              <a:t>Львы обитают в степях и саваннах, охотятся на животных среднего и крупного размера, в первую очередь, на копытных. Добывать крупных животных им помогает коллективный образ жизни.</a:t>
            </a:r>
          </a:p>
          <a:p>
            <a:pPr algn="just">
              <a:lnSpc>
                <a:spcPct val="90000"/>
              </a:lnSpc>
            </a:pPr>
            <a:r>
              <a:rPr lang="ru-RU" sz="2600" b="1" dirty="0">
                <a:solidFill>
                  <a:schemeClr val="accent1"/>
                </a:solidFill>
                <a:latin typeface="Lucida Console" panose="020B0609040504020204" pitchFamily="49" charset="0"/>
              </a:rPr>
              <a:t>Львы являются хищными млекопитающими и живут в семейных группах, так называемых </a:t>
            </a:r>
            <a:r>
              <a:rPr lang="ru-RU" sz="2600" b="1" dirty="0" err="1">
                <a:solidFill>
                  <a:schemeClr val="accent1"/>
                </a:solidFill>
                <a:latin typeface="Lucida Console" panose="020B0609040504020204" pitchFamily="49" charset="0"/>
              </a:rPr>
              <a:t>прайдах</a:t>
            </a:r>
            <a:r>
              <a:rPr lang="ru-RU" sz="2600" b="1" dirty="0">
                <a:solidFill>
                  <a:schemeClr val="accent1"/>
                </a:solidFill>
                <a:latin typeface="Lucida Console" panose="020B0609040504020204" pitchFamily="49" charset="0"/>
              </a:rPr>
              <a:t>. </a:t>
            </a:r>
            <a:r>
              <a:rPr lang="ru-RU" sz="2600" b="1" dirty="0" err="1">
                <a:solidFill>
                  <a:schemeClr val="accent1"/>
                </a:solidFill>
                <a:latin typeface="Lucida Console" panose="020B0609040504020204" pitchFamily="49" charset="0"/>
              </a:rPr>
              <a:t>Прайд</a:t>
            </a:r>
            <a:r>
              <a:rPr lang="ru-RU" sz="2600" b="1" dirty="0">
                <a:solidFill>
                  <a:schemeClr val="accent1"/>
                </a:solidFill>
                <a:latin typeface="Lucida Console" panose="020B0609040504020204" pitchFamily="49" charset="0"/>
              </a:rPr>
              <a:t> состоит из одного-трех самцов, нескольких самок и львят. Самки занимаются охотой для </a:t>
            </a:r>
            <a:r>
              <a:rPr lang="ru-RU" sz="2600" b="1" dirty="0" err="1">
                <a:solidFill>
                  <a:schemeClr val="accent1"/>
                </a:solidFill>
                <a:latin typeface="Lucida Console" panose="020B0609040504020204" pitchFamily="49" charset="0"/>
              </a:rPr>
              <a:t>прайда</a:t>
            </a:r>
            <a:r>
              <a:rPr lang="ru-RU" sz="2600" b="1" dirty="0">
                <a:solidFill>
                  <a:schemeClr val="accent1"/>
                </a:solidFill>
                <a:latin typeface="Lucida Console" panose="020B0609040504020204" pitchFamily="49" charset="0"/>
              </a:rPr>
              <a:t>, а самцы — охраной </a:t>
            </a:r>
            <a:r>
              <a:rPr lang="ru-RU" sz="2600" b="1" dirty="0" smtClean="0">
                <a:solidFill>
                  <a:schemeClr val="accent1"/>
                </a:solidFill>
                <a:latin typeface="Lucida Console" panose="020B0609040504020204" pitchFamily="49" charset="0"/>
              </a:rPr>
              <a:t>территории</a:t>
            </a:r>
            <a:r>
              <a:rPr lang="en-US" sz="2600" b="1" dirty="0" smtClean="0">
                <a:solidFill>
                  <a:schemeClr val="accent4">
                    <a:lumMod val="50000"/>
                  </a:schemeClr>
                </a:solidFill>
                <a:latin typeface="Lucida Console" panose="020B0609040504020204" pitchFamily="49" charset="0"/>
              </a:rPr>
              <a:t> </a:t>
            </a:r>
            <a:endParaRPr lang="ru-RU" sz="2600" b="1" dirty="0">
              <a:solidFill>
                <a:schemeClr val="accent4">
                  <a:lumMod val="50000"/>
                </a:schemeClr>
              </a:solidFill>
              <a:latin typeface="Lucida Console" panose="020B0609040504020204" pitchFamily="49" charset="0"/>
            </a:endParaRPr>
          </a:p>
        </p:txBody>
      </p:sp>
      <p:sp>
        <p:nvSpPr>
          <p:cNvPr id="3" name="Прямоугольник 2"/>
          <p:cNvSpPr/>
          <p:nvPr/>
        </p:nvSpPr>
        <p:spPr>
          <a:xfrm>
            <a:off x="2771800" y="332656"/>
            <a:ext cx="3096344" cy="1008112"/>
          </a:xfrm>
          <a:prstGeom prst="rect">
            <a:avLst/>
          </a:prstGeom>
        </p:spPr>
        <p:txBody>
          <a:bodyPr wrap="square">
            <a:prstTxWarp prst="textChevron">
              <a:avLst/>
            </a:prstTxWarp>
            <a:spAutoFit/>
          </a:bodyPr>
          <a:lstStyle/>
          <a:p>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Лев</a:t>
            </a:r>
          </a:p>
        </p:txBody>
      </p:sp>
    </p:spTree>
    <p:extLst>
      <p:ext uri="{BB962C8B-B14F-4D97-AF65-F5344CB8AC3E}">
        <p14:creationId xmlns="" xmlns:p14="http://schemas.microsoft.com/office/powerpoint/2010/main" val="3404506477"/>
      </p:ext>
    </p:extLst>
  </p:cSld>
  <p:clrMapOvr>
    <a:masterClrMapping/>
  </p:clrMapOvr>
  <p:transition advTm="12000">
    <p:wedg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frican_Lion_Panthera_leo_Male_Pittsburgh_2800px"/>
          <p:cNvPicPr>
            <a:picLocks noChangeAspect="1" noChangeArrowheads="1"/>
          </p:cNvPicPr>
          <p:nvPr/>
        </p:nvPicPr>
        <p:blipFill>
          <a:blip r:embed="rId2" cstate="print"/>
          <a:srcRect/>
          <a:stretch>
            <a:fillRect/>
          </a:stretch>
        </p:blipFill>
        <p:spPr>
          <a:xfrm>
            <a:off x="0" y="0"/>
            <a:ext cx="9144000" cy="6858000"/>
          </a:xfrm>
          <a:prstGeom prst="rect">
            <a:avLst/>
          </a:prstGeom>
        </p:spPr>
      </p:pic>
    </p:spTree>
    <p:extLst>
      <p:ext uri="{BB962C8B-B14F-4D97-AF65-F5344CB8AC3E}">
        <p14:creationId xmlns="" xmlns:p14="http://schemas.microsoft.com/office/powerpoint/2010/main" val="1892616862"/>
      </p:ext>
    </p:extLst>
  </p:cSld>
  <p:clrMapOvr>
    <a:masterClrMapping/>
  </p:clrMapOvr>
  <p:transition advTm="12000">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496" y="1412777"/>
            <a:ext cx="9108504" cy="5001369"/>
          </a:xfrm>
          <a:prstGeom prst="rect">
            <a:avLst/>
          </a:prstGeom>
        </p:spPr>
        <p:txBody>
          <a:bodyPr wrap="square">
            <a:spAutoFit/>
          </a:bodyPr>
          <a:lstStyle/>
          <a:p>
            <a:pPr algn="just"/>
            <a:r>
              <a:rPr lang="ru-RU" sz="2900" b="1" dirty="0">
                <a:solidFill>
                  <a:schemeClr val="accent1"/>
                </a:solidFill>
                <a:latin typeface="Lucida Console" panose="020B0609040504020204" pitchFamily="49" charset="0"/>
              </a:rPr>
              <a:t>Ирбис, или снежный барс — млекопитающее из семейства кошачьих, обитающее в горных массивах Центральной Азии.</a:t>
            </a:r>
          </a:p>
          <a:p>
            <a:pPr algn="just"/>
            <a:r>
              <a:rPr lang="ru-RU" sz="2900" b="1" dirty="0">
                <a:solidFill>
                  <a:schemeClr val="accent1"/>
                </a:solidFill>
                <a:latin typeface="Lucida Console" panose="020B0609040504020204" pitchFamily="49" charset="0"/>
              </a:rPr>
              <a:t>Ирбис является хищником, живущим и охотящимся в одиночку. Больше всего он активен ночью, обходя высокогорные плато в поиске добычи.</a:t>
            </a:r>
          </a:p>
          <a:p>
            <a:pPr algn="just"/>
            <a:r>
              <a:rPr lang="ru-RU" sz="2900" b="1" dirty="0">
                <a:solidFill>
                  <a:schemeClr val="accent1"/>
                </a:solidFill>
                <a:latin typeface="Lucida Console" panose="020B0609040504020204" pitchFamily="49" charset="0"/>
              </a:rPr>
              <a:t>Снежный барс является национальным символом республик Северная Осетия и Южная Осетия. Также изображение барса использовано в гербе города </a:t>
            </a:r>
            <a:r>
              <a:rPr lang="ru-RU" sz="2900" b="1" dirty="0" smtClean="0">
                <a:solidFill>
                  <a:schemeClr val="accent1"/>
                </a:solidFill>
                <a:latin typeface="Lucida Console" panose="020B0609040504020204" pitchFamily="49" charset="0"/>
              </a:rPr>
              <a:t>Алматы</a:t>
            </a:r>
            <a:endParaRPr lang="ru-RU" sz="2900" b="1" dirty="0">
              <a:solidFill>
                <a:schemeClr val="accent1"/>
              </a:solidFill>
              <a:latin typeface="Lucida Console" panose="020B0609040504020204" pitchFamily="49" charset="0"/>
            </a:endParaRPr>
          </a:p>
        </p:txBody>
      </p:sp>
      <p:sp>
        <p:nvSpPr>
          <p:cNvPr id="3" name="Прямоугольник 2"/>
          <p:cNvSpPr/>
          <p:nvPr/>
        </p:nvSpPr>
        <p:spPr>
          <a:xfrm>
            <a:off x="3491880" y="260648"/>
            <a:ext cx="2232248" cy="936104"/>
          </a:xfrm>
          <a:prstGeom prst="rect">
            <a:avLst/>
          </a:prstGeom>
        </p:spPr>
        <p:txBody>
          <a:bodyPr wrap="square">
            <a:prstTxWarp prst="textChevron">
              <a:avLst/>
            </a:prstTxWarp>
            <a:spAutoFit/>
          </a:bodyPr>
          <a:lstStyle/>
          <a:p>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Барс</a:t>
            </a:r>
          </a:p>
        </p:txBody>
      </p:sp>
    </p:spTree>
    <p:extLst>
      <p:ext uri="{BB962C8B-B14F-4D97-AF65-F5344CB8AC3E}">
        <p14:creationId xmlns="" xmlns:p14="http://schemas.microsoft.com/office/powerpoint/2010/main" val="3190709988"/>
      </p:ext>
    </p:extLst>
  </p:cSld>
  <p:clrMapOvr>
    <a:masterClrMapping/>
  </p:clrMapOvr>
  <p:transition advTm="12000">
    <p:wedg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Новая папка\картинки\234234.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61058319"/>
      </p:ext>
    </p:extLst>
  </p:cSld>
  <p:clrMapOvr>
    <a:masterClrMapping/>
  </p:clrMapOvr>
  <p:transition advTm="12000">
    <p:wedg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484784"/>
            <a:ext cx="9144000" cy="5016758"/>
          </a:xfrm>
          <a:prstGeom prst="rect">
            <a:avLst/>
          </a:prstGeom>
        </p:spPr>
        <p:txBody>
          <a:bodyPr wrap="square">
            <a:spAutoFit/>
          </a:bodyPr>
          <a:lstStyle/>
          <a:p>
            <a:pPr algn="just"/>
            <a:r>
              <a:rPr lang="ru-RU" sz="3200" b="1" dirty="0">
                <a:solidFill>
                  <a:schemeClr val="accent1"/>
                </a:solidFill>
                <a:latin typeface="Lucida Console" panose="020B0609040504020204" pitchFamily="49" charset="0"/>
              </a:rPr>
              <a:t>Родина тигров- Юго-Восточная Азия, от туда они расселились к северу.</a:t>
            </a:r>
          </a:p>
          <a:p>
            <a:pPr algn="just"/>
            <a:r>
              <a:rPr lang="ru-RU" sz="3200" b="1" dirty="0">
                <a:solidFill>
                  <a:schemeClr val="accent1"/>
                </a:solidFill>
                <a:latin typeface="Lucida Console" panose="020B0609040504020204" pitchFamily="49" charset="0"/>
              </a:rPr>
              <a:t>В дикой природе оранжевая с черными полосами окраска способствует хорошей маскировке.</a:t>
            </a:r>
          </a:p>
          <a:p>
            <a:pPr algn="just"/>
            <a:r>
              <a:rPr lang="ru-RU" sz="3200" b="1" dirty="0">
                <a:solidFill>
                  <a:schemeClr val="accent1"/>
                </a:solidFill>
                <a:latin typeface="Lucida Console" panose="020B0609040504020204" pitchFamily="49" charset="0"/>
              </a:rPr>
              <a:t>Тигры очень любят плавать.</a:t>
            </a:r>
          </a:p>
          <a:p>
            <a:pPr algn="just"/>
            <a:r>
              <a:rPr lang="ru-RU" sz="3200" b="1" dirty="0">
                <a:solidFill>
                  <a:schemeClr val="accent1"/>
                </a:solidFill>
                <a:latin typeface="Lucida Console" panose="020B0609040504020204" pitchFamily="49" charset="0"/>
              </a:rPr>
              <a:t>Рацион тигра весьма разнообразен, от диких быков до древесной коры. Удар тигриной лапы страшен и смертоносен. Одним ударом он убивает </a:t>
            </a:r>
            <a:r>
              <a:rPr lang="ru-RU" sz="3200" b="1" dirty="0" smtClean="0">
                <a:solidFill>
                  <a:schemeClr val="accent1"/>
                </a:solidFill>
                <a:latin typeface="Lucida Console" panose="020B0609040504020204" pitchFamily="49" charset="0"/>
              </a:rPr>
              <a:t>лошадь</a:t>
            </a:r>
            <a:endParaRPr lang="ru-RU" sz="3200" b="1" dirty="0">
              <a:solidFill>
                <a:schemeClr val="accent1"/>
              </a:solidFill>
              <a:latin typeface="Lucida Console" panose="020B0609040504020204" pitchFamily="49" charset="0"/>
            </a:endParaRPr>
          </a:p>
        </p:txBody>
      </p:sp>
      <p:sp>
        <p:nvSpPr>
          <p:cNvPr id="3" name="Прямоугольник 2"/>
          <p:cNvSpPr/>
          <p:nvPr/>
        </p:nvSpPr>
        <p:spPr>
          <a:xfrm>
            <a:off x="2843808" y="404664"/>
            <a:ext cx="3024335" cy="864096"/>
          </a:xfrm>
          <a:prstGeom prst="rect">
            <a:avLst/>
          </a:prstGeom>
        </p:spPr>
        <p:txBody>
          <a:bodyPr wrap="square">
            <a:prstTxWarp prst="textChevron">
              <a:avLst/>
            </a:prstTxWarp>
            <a:spAutoFit/>
          </a:bodyPr>
          <a:lstStyle/>
          <a:p>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Тигр</a:t>
            </a:r>
          </a:p>
        </p:txBody>
      </p:sp>
    </p:spTree>
    <p:extLst>
      <p:ext uri="{BB962C8B-B14F-4D97-AF65-F5344CB8AC3E}">
        <p14:creationId xmlns="" xmlns:p14="http://schemas.microsoft.com/office/powerpoint/2010/main" val="3147336004"/>
      </p:ext>
    </p:extLst>
  </p:cSld>
  <p:clrMapOvr>
    <a:masterClrMapping/>
  </p:clrMapOvr>
  <p:transition advTm="12000">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Panthera_tigris_sumatran_subspecies"/>
          <p:cNvPicPr>
            <a:picLocks noChangeAspect="1" noChangeArrowheads="1"/>
          </p:cNvPicPr>
          <p:nvPr/>
        </p:nvPicPr>
        <p:blipFill>
          <a:blip r:embed="rId2" cstate="print"/>
          <a:srcRect/>
          <a:stretch>
            <a:fillRect/>
          </a:stretch>
        </p:blipFill>
        <p:spPr>
          <a:xfrm>
            <a:off x="0" y="0"/>
            <a:ext cx="9144000" cy="6858000"/>
          </a:xfrm>
          <a:prstGeom prst="rect">
            <a:avLst/>
          </a:prstGeom>
        </p:spPr>
      </p:pic>
    </p:spTree>
    <p:extLst>
      <p:ext uri="{BB962C8B-B14F-4D97-AF65-F5344CB8AC3E}">
        <p14:creationId xmlns="" xmlns:p14="http://schemas.microsoft.com/office/powerpoint/2010/main" val="3351735708"/>
      </p:ext>
    </p:extLst>
  </p:cSld>
  <p:clrMapOvr>
    <a:masterClrMapping/>
  </p:clrMapOvr>
  <p:transition advTm="12000">
    <p:wedg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340768"/>
            <a:ext cx="9036496" cy="5170646"/>
          </a:xfrm>
          <a:prstGeom prst="rect">
            <a:avLst/>
          </a:prstGeom>
        </p:spPr>
        <p:txBody>
          <a:bodyPr wrap="square">
            <a:spAutoFit/>
          </a:bodyPr>
          <a:lstStyle/>
          <a:p>
            <a:pPr algn="just"/>
            <a:r>
              <a:rPr lang="ru-RU" sz="3000" b="1" dirty="0">
                <a:solidFill>
                  <a:schemeClr val="accent1"/>
                </a:solidFill>
                <a:latin typeface="Lucida Console" panose="020B0609040504020204" pitchFamily="49" charset="0"/>
              </a:rPr>
              <a:t>Ягуаров можно встретить в </a:t>
            </a:r>
            <a:r>
              <a:rPr lang="ru-RU" sz="3000" b="1" dirty="0" err="1">
                <a:solidFill>
                  <a:schemeClr val="accent1"/>
                </a:solidFill>
                <a:latin typeface="Lucida Console" panose="020B0609040504020204" pitchFamily="49" charset="0"/>
              </a:rPr>
              <a:t>Ценральной</a:t>
            </a:r>
            <a:r>
              <a:rPr lang="ru-RU" sz="3000" b="1" dirty="0">
                <a:solidFill>
                  <a:schemeClr val="accent1"/>
                </a:solidFill>
                <a:latin typeface="Lucida Console" panose="020B0609040504020204" pitchFamily="49" charset="0"/>
              </a:rPr>
              <a:t> Америке.</a:t>
            </a:r>
          </a:p>
          <a:p>
            <a:pPr algn="just"/>
            <a:r>
              <a:rPr lang="ru-RU" sz="3000" b="1" dirty="0">
                <a:solidFill>
                  <a:schemeClr val="accent1"/>
                </a:solidFill>
                <a:latin typeface="Lucida Console" panose="020B0609040504020204" pitchFamily="49" charset="0"/>
              </a:rPr>
              <a:t>Длинна тела до 2 м, а хвоста до 75 см.</a:t>
            </a:r>
          </a:p>
          <a:p>
            <a:pPr algn="just"/>
            <a:r>
              <a:rPr lang="ru-RU" sz="3000" b="1" dirty="0">
                <a:solidFill>
                  <a:schemeClr val="accent1"/>
                </a:solidFill>
                <a:latin typeface="Lucida Console" panose="020B0609040504020204" pitchFamily="49" charset="0"/>
              </a:rPr>
              <a:t>Занесен в красную книгу.</a:t>
            </a:r>
          </a:p>
          <a:p>
            <a:pPr algn="just"/>
            <a:r>
              <a:rPr lang="ru-RU" sz="3000" b="1" dirty="0">
                <a:solidFill>
                  <a:schemeClr val="accent1"/>
                </a:solidFill>
                <a:latin typeface="Lucida Console" panose="020B0609040504020204" pitchFamily="49" charset="0"/>
              </a:rPr>
              <a:t>Ягуар способен издавать оглушительный рык</a:t>
            </a:r>
            <a:r>
              <a:rPr lang="ru-RU" sz="3000" b="1" dirty="0" smtClean="0">
                <a:solidFill>
                  <a:schemeClr val="accent1"/>
                </a:solidFill>
                <a:latin typeface="Lucida Console" panose="020B0609040504020204" pitchFamily="49" charset="0"/>
              </a:rPr>
              <a:t>, он </a:t>
            </a:r>
            <a:r>
              <a:rPr lang="ru-RU" sz="3000" b="1" dirty="0">
                <a:solidFill>
                  <a:schemeClr val="accent1"/>
                </a:solidFill>
                <a:latin typeface="Lucida Console" panose="020B0609040504020204" pitchFamily="49" charset="0"/>
              </a:rPr>
              <a:t>охотиться практически на любую дичь начиная от мышей заканчивая кайманами- южно- американскими крокодилами.</a:t>
            </a:r>
          </a:p>
          <a:p>
            <a:pPr algn="just"/>
            <a:r>
              <a:rPr lang="ru-RU" sz="3000" b="1" dirty="0">
                <a:solidFill>
                  <a:schemeClr val="accent1"/>
                </a:solidFill>
                <a:latin typeface="Lucida Console" panose="020B0609040504020204" pitchFamily="49" charset="0"/>
              </a:rPr>
              <a:t>Ягуар великолепно лазает по деревьям, благодаря своим могучим </a:t>
            </a:r>
            <a:r>
              <a:rPr lang="ru-RU" sz="3000" b="1" dirty="0" smtClean="0">
                <a:solidFill>
                  <a:schemeClr val="accent1"/>
                </a:solidFill>
                <a:latin typeface="Lucida Console" panose="020B0609040504020204" pitchFamily="49" charset="0"/>
              </a:rPr>
              <a:t>лапам</a:t>
            </a:r>
            <a:endParaRPr lang="ru-RU" sz="3000" b="1" dirty="0">
              <a:solidFill>
                <a:schemeClr val="accent1"/>
              </a:solidFill>
              <a:latin typeface="Lucida Console" panose="020B0609040504020204" pitchFamily="49" charset="0"/>
            </a:endParaRPr>
          </a:p>
        </p:txBody>
      </p:sp>
      <p:sp>
        <p:nvSpPr>
          <p:cNvPr id="3" name="Прямоугольник 2"/>
          <p:cNvSpPr/>
          <p:nvPr/>
        </p:nvSpPr>
        <p:spPr>
          <a:xfrm>
            <a:off x="2987824" y="332656"/>
            <a:ext cx="2664296" cy="864096"/>
          </a:xfrm>
          <a:prstGeom prst="rect">
            <a:avLst/>
          </a:prstGeom>
        </p:spPr>
        <p:txBody>
          <a:bodyPr wrap="square">
            <a:prstTxWarp prst="textChevron">
              <a:avLst/>
            </a:prstTxWarp>
            <a:spAutoFit/>
          </a:bodyPr>
          <a:lstStyle/>
          <a:p>
            <a:pPr algn="ctr"/>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Ягуар</a:t>
            </a:r>
          </a:p>
        </p:txBody>
      </p:sp>
    </p:spTree>
    <p:extLst>
      <p:ext uri="{BB962C8B-B14F-4D97-AF65-F5344CB8AC3E}">
        <p14:creationId xmlns="" xmlns:p14="http://schemas.microsoft.com/office/powerpoint/2010/main" val="868965114"/>
      </p:ext>
    </p:extLst>
  </p:cSld>
  <p:clrMapOvr>
    <a:masterClrMapping/>
  </p:clrMapOvr>
  <p:transition advTm="12000">
    <p:wedg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Новая папка\картинки\436896.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05829588"/>
      </p:ext>
    </p:extLst>
  </p:cSld>
  <p:clrMapOvr>
    <a:masterClrMapping/>
  </p:clrMapOvr>
  <p:transition advTm="12000">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93304" y="404663"/>
            <a:ext cx="8227168" cy="792089"/>
          </a:xfrm>
          <a:prstGeom prst="rect">
            <a:avLst/>
          </a:prstGeom>
        </p:spPr>
        <p:txBody>
          <a:bodyPr wrap="square">
            <a:prstTxWarp prst="textChevron">
              <a:avLst>
                <a:gd name="adj" fmla="val 3423"/>
              </a:avLst>
            </a:prstTxWarp>
            <a:spAutoFit/>
          </a:bodyPr>
          <a:lstStyle/>
          <a:p>
            <a:pPr algn="ctr"/>
            <a:r>
              <a:rPr lang="ru-RU" sz="2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1 Марта </a:t>
            </a:r>
            <a:r>
              <a:rPr lang="ru-RU" sz="2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 день </a:t>
            </a:r>
            <a:r>
              <a:rPr lang="ru-RU" sz="2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кошек</a:t>
            </a:r>
          </a:p>
        </p:txBody>
      </p:sp>
      <p:sp>
        <p:nvSpPr>
          <p:cNvPr id="3" name="Прямоугольник 2"/>
          <p:cNvSpPr/>
          <p:nvPr/>
        </p:nvSpPr>
        <p:spPr>
          <a:xfrm>
            <a:off x="-36512" y="1268760"/>
            <a:ext cx="9180512" cy="2308324"/>
          </a:xfrm>
          <a:prstGeom prst="rect">
            <a:avLst/>
          </a:prstGeom>
        </p:spPr>
        <p:txBody>
          <a:bodyPr wrap="square">
            <a:spAutoFit/>
          </a:bodyPr>
          <a:lstStyle/>
          <a:p>
            <a:pPr algn="ctr">
              <a:spcBef>
                <a:spcPct val="50000"/>
              </a:spcBef>
            </a:pPr>
            <a:r>
              <a:rPr lang="ru-RU" altLang="ru-RU" sz="2800" b="1" dirty="0" smtClean="0">
                <a:solidFill>
                  <a:schemeClr val="accent1"/>
                </a:solidFill>
                <a:latin typeface="Lucida Console" panose="020B0609040504020204" pitchFamily="49" charset="0"/>
              </a:rPr>
              <a:t>«Кошка</a:t>
            </a:r>
            <a:r>
              <a:rPr lang="ru-RU" altLang="ru-RU" sz="2800" b="1" dirty="0">
                <a:solidFill>
                  <a:schemeClr val="accent1"/>
                </a:solidFill>
                <a:latin typeface="Lucida Console" panose="020B0609040504020204" pitchFamily="49" charset="0"/>
              </a:rPr>
              <a:t>… Загадочное, непредсказуемое существо, притягивающее к себе человека с незапамятной поры</a:t>
            </a:r>
            <a:r>
              <a:rPr lang="ru-RU" altLang="ru-RU" sz="2800" b="1" dirty="0" smtClean="0">
                <a:solidFill>
                  <a:schemeClr val="accent1"/>
                </a:solidFill>
                <a:latin typeface="Lucida Console" panose="020B0609040504020204" pitchFamily="49" charset="0"/>
              </a:rPr>
              <a:t>». </a:t>
            </a:r>
          </a:p>
          <a:p>
            <a:pPr algn="r">
              <a:spcBef>
                <a:spcPct val="50000"/>
              </a:spcBef>
            </a:pPr>
            <a:r>
              <a:rPr lang="ru-RU" altLang="ru-RU" sz="2400" b="1" dirty="0" smtClean="0">
                <a:solidFill>
                  <a:schemeClr val="accent1"/>
                </a:solidFill>
                <a:latin typeface="Lucida Console" panose="020B0609040504020204" pitchFamily="49" charset="0"/>
              </a:rPr>
              <a:t>                                                            Н. Непомнящий</a:t>
            </a:r>
            <a:endParaRPr lang="ru-RU" altLang="ru-RU" sz="2400" b="1" dirty="0">
              <a:solidFill>
                <a:schemeClr val="accent1"/>
              </a:solidFill>
              <a:latin typeface="Lucida Console" panose="020B0609040504020204" pitchFamily="49" charset="0"/>
            </a:endParaRPr>
          </a:p>
        </p:txBody>
      </p:sp>
      <p:graphicFrame>
        <p:nvGraphicFramePr>
          <p:cNvPr id="4" name="Содержимое 4"/>
          <p:cNvGraphicFramePr>
            <a:graphicFrameLocks/>
          </p:cNvGraphicFramePr>
          <p:nvPr>
            <p:extLst>
              <p:ext uri="{D42A27DB-BD31-4B8C-83A1-F6EECF244321}">
                <p14:modId xmlns="" xmlns:p14="http://schemas.microsoft.com/office/powerpoint/2010/main" val="4033203244"/>
              </p:ext>
            </p:extLst>
          </p:nvPr>
        </p:nvGraphicFramePr>
        <p:xfrm>
          <a:off x="0" y="3284984"/>
          <a:ext cx="9113435" cy="38419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1662823143"/>
      </p:ext>
    </p:extLst>
  </p:cSld>
  <p:clrMapOvr>
    <a:masterClrMapping/>
  </p:clrMapOvr>
  <p:transition advTm="12000">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340768"/>
            <a:ext cx="9036496" cy="5170646"/>
          </a:xfrm>
          <a:prstGeom prst="rect">
            <a:avLst/>
          </a:prstGeom>
        </p:spPr>
        <p:txBody>
          <a:bodyPr wrap="square">
            <a:spAutoFit/>
          </a:bodyPr>
          <a:lstStyle/>
          <a:p>
            <a:pPr algn="just"/>
            <a:r>
              <a:rPr lang="ru-RU" sz="3000" b="1" dirty="0">
                <a:solidFill>
                  <a:schemeClr val="accent1"/>
                </a:solidFill>
                <a:latin typeface="Lucida Console" panose="020B0609040504020204" pitchFamily="49" charset="0"/>
              </a:rPr>
              <a:t>Пумы обитают от юга Канады до Огненной Земли у самого конца Южной Америки.</a:t>
            </a:r>
          </a:p>
          <a:p>
            <a:pPr algn="just"/>
            <a:r>
              <a:rPr lang="ru-RU" sz="3000" b="1" dirty="0">
                <a:solidFill>
                  <a:schemeClr val="accent1"/>
                </a:solidFill>
                <a:latin typeface="Lucida Console" panose="020B0609040504020204" pitchFamily="49" charset="0"/>
              </a:rPr>
              <a:t>Вес некоторых пум доходит до 90 кг. Шерсть у пумы бывает всех оттенков. От песочно- коричневого до серого.</a:t>
            </a:r>
          </a:p>
          <a:p>
            <a:pPr algn="just"/>
            <a:r>
              <a:rPr lang="ru-RU" sz="3000" b="1" dirty="0">
                <a:solidFill>
                  <a:schemeClr val="accent1"/>
                </a:solidFill>
                <a:latin typeface="Lucida Console" panose="020B0609040504020204" pitchFamily="49" charset="0"/>
              </a:rPr>
              <a:t>Пума отлично лазает по деревьям и обрывам. Котят пумы рожают высоко в горах, в пещерах.</a:t>
            </a:r>
          </a:p>
          <a:p>
            <a:pPr algn="just"/>
            <a:r>
              <a:rPr lang="ru-RU" sz="3000" b="1" dirty="0">
                <a:solidFill>
                  <a:schemeClr val="accent1"/>
                </a:solidFill>
                <a:latin typeface="Lucida Console" panose="020B0609040504020204" pitchFamily="49" charset="0"/>
              </a:rPr>
              <a:t>Обычно пумы охотятся на земле, но в случае необходимости ловко взбираются за добычей на </a:t>
            </a:r>
            <a:r>
              <a:rPr lang="ru-RU" sz="3000" b="1" dirty="0" smtClean="0">
                <a:solidFill>
                  <a:schemeClr val="accent1"/>
                </a:solidFill>
                <a:latin typeface="Lucida Console" panose="020B0609040504020204" pitchFamily="49" charset="0"/>
              </a:rPr>
              <a:t>деревья</a:t>
            </a:r>
            <a:endParaRPr lang="ru-RU" sz="3000" b="1" dirty="0">
              <a:solidFill>
                <a:schemeClr val="accent1"/>
              </a:solidFill>
              <a:latin typeface="Lucida Console" panose="020B0609040504020204" pitchFamily="49" charset="0"/>
            </a:endParaRPr>
          </a:p>
        </p:txBody>
      </p:sp>
      <p:sp>
        <p:nvSpPr>
          <p:cNvPr id="3" name="Прямоугольник 2"/>
          <p:cNvSpPr/>
          <p:nvPr/>
        </p:nvSpPr>
        <p:spPr>
          <a:xfrm>
            <a:off x="2843808" y="404664"/>
            <a:ext cx="3024336" cy="720080"/>
          </a:xfrm>
          <a:prstGeom prst="rect">
            <a:avLst/>
          </a:prstGeom>
        </p:spPr>
        <p:txBody>
          <a:bodyPr wrap="square">
            <a:prstTxWarp prst="textChevron">
              <a:avLst/>
            </a:prstTxWarp>
            <a:spAutoFit/>
          </a:bodyPr>
          <a:lstStyle/>
          <a:p>
            <a:pPr algn="ctr"/>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Пума</a:t>
            </a:r>
          </a:p>
        </p:txBody>
      </p:sp>
    </p:spTree>
    <p:extLst>
      <p:ext uri="{BB962C8B-B14F-4D97-AF65-F5344CB8AC3E}">
        <p14:creationId xmlns="" xmlns:p14="http://schemas.microsoft.com/office/powerpoint/2010/main" val="1037902472"/>
      </p:ext>
    </p:extLst>
  </p:cSld>
  <p:clrMapOvr>
    <a:masterClrMapping/>
  </p:clrMapOvr>
  <p:transition advTm="12000">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nimals_065"/>
          <p:cNvPicPr>
            <a:picLocks noChangeAspect="1" noChangeArrowheads="1"/>
          </p:cNvPicPr>
          <p:nvPr/>
        </p:nvPicPr>
        <p:blipFill>
          <a:blip r:embed="rId2" cstate="print"/>
          <a:srcRect/>
          <a:stretch>
            <a:fillRect/>
          </a:stretch>
        </p:blipFill>
        <p:spPr>
          <a:xfrm>
            <a:off x="0" y="0"/>
            <a:ext cx="9144000" cy="6951663"/>
          </a:xfrm>
          <a:prstGeom prst="rect">
            <a:avLst/>
          </a:prstGeom>
        </p:spPr>
      </p:pic>
    </p:spTree>
    <p:extLst>
      <p:ext uri="{BB962C8B-B14F-4D97-AF65-F5344CB8AC3E}">
        <p14:creationId xmlns="" xmlns:p14="http://schemas.microsoft.com/office/powerpoint/2010/main" val="1223420087"/>
      </p:ext>
    </p:extLst>
  </p:cSld>
  <p:clrMapOvr>
    <a:masterClrMapping/>
  </p:clrMapOvr>
  <p:transition advTm="12000">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27784" y="332656"/>
            <a:ext cx="3672408" cy="513348"/>
          </a:xfrm>
          <a:prstGeom prst="rect">
            <a:avLst/>
          </a:prstGeom>
        </p:spPr>
        <p:txBody>
          <a:bodyPr wrap="square">
            <a:prstTxWarp prst="textChevron">
              <a:avLst/>
            </a:prstTxWarp>
            <a:spAutoFit/>
          </a:bodyPr>
          <a:lstStyle/>
          <a:p>
            <a:pPr algn="ctr"/>
            <a:r>
              <a:rPr lang="ru-RU"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Рысь</a:t>
            </a:r>
            <a:endPar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endParaRPr>
          </a:p>
        </p:txBody>
      </p:sp>
      <p:sp>
        <p:nvSpPr>
          <p:cNvPr id="3" name="Прямоугольник 2"/>
          <p:cNvSpPr/>
          <p:nvPr/>
        </p:nvSpPr>
        <p:spPr>
          <a:xfrm>
            <a:off x="0" y="980728"/>
            <a:ext cx="9144000" cy="5632311"/>
          </a:xfrm>
          <a:prstGeom prst="rect">
            <a:avLst/>
          </a:prstGeom>
        </p:spPr>
        <p:txBody>
          <a:bodyPr wrap="square">
            <a:spAutoFit/>
          </a:bodyPr>
          <a:lstStyle/>
          <a:p>
            <a:pPr algn="just"/>
            <a:r>
              <a:rPr lang="ru-RU" sz="2400" b="1" dirty="0" smtClean="0">
                <a:solidFill>
                  <a:schemeClr val="accent1"/>
                </a:solidFill>
                <a:latin typeface="Lucida Console" panose="020B0609040504020204" pitchFamily="49" charset="0"/>
              </a:rPr>
              <a:t>Рысь — самый северный вид из семейства кошачьих. В  Скандинавии она встречается даже за Полярным кругом. Некогда она была весьма обычна по всей Европе, но к середине 20 века её истребили в большинстве стран Центральной и Западной Европы. Длина тела рыси составляет 80—130 см и 70 см в холке. Вес взрослых самцов от 18 до 25 кг, очень редко может достигать и 30 кг; самки весят в среднем 18 кг. Она отлично лазает по деревьям и скалам, хорошо плавает. Также она отлично выживает среди снегов , ловя пушных зверей. Пятнистость шерсти делает рысь незаметной днем среди падающих на землю солнечных бликов от освещенных крон деревьев и скрывает в сумерках и на заре, облегчая нападение на добычу</a:t>
            </a:r>
            <a:endParaRPr lang="ru-RU" sz="2400" b="1" dirty="0">
              <a:solidFill>
                <a:schemeClr val="accent1"/>
              </a:solidFill>
              <a:latin typeface="Lucida Console" panose="020B0609040504020204" pitchFamily="49" charset="0"/>
            </a:endParaRPr>
          </a:p>
        </p:txBody>
      </p:sp>
    </p:spTree>
  </p:cSld>
  <p:clrMapOvr>
    <a:masterClrMapping/>
  </p:clrMapOvr>
  <p:transition advTm="12000">
    <p:wedg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img1.restbee.ru/evropa/horvatija/zagreb/07_razvl_zoo_Roberta%20F..jpg?time=1360070939"/>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advTm="12000">
    <p:wedg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Новая папка\картинки\302332__collage-of-kittys_p.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Прямоугольник 2"/>
          <p:cNvSpPr/>
          <p:nvPr/>
        </p:nvSpPr>
        <p:spPr>
          <a:xfrm>
            <a:off x="971600" y="2348880"/>
            <a:ext cx="7560840" cy="1584176"/>
          </a:xfrm>
          <a:prstGeom prst="rect">
            <a:avLst/>
          </a:prstGeom>
        </p:spPr>
        <p:txBody>
          <a:bodyPr wrap="none">
            <a:prstTxWarp prst="textChevro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charset="0"/>
              </a:rPr>
              <a:t> </a:t>
            </a:r>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charset="0"/>
              </a:rPr>
              <a:t>Домашние </a:t>
            </a:r>
            <a:r>
              <a:rPr lang="ru-RU"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charset="0"/>
              </a:rPr>
              <a:t>кошки</a:t>
            </a:r>
            <a:endPar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 xmlns:p14="http://schemas.microsoft.com/office/powerpoint/2010/main" val="1112983706"/>
      </p:ext>
    </p:extLst>
  </p:cSld>
  <p:clrMapOvr>
    <a:masterClrMapping/>
  </p:clrMapOvr>
  <p:transition advTm="12000">
    <p:wedg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Новая папка\скан Сыроватская С.И\1 - 0010.tif"/>
          <p:cNvPicPr>
            <a:picLocks noChangeAspect="1" noChangeArrowheads="1"/>
          </p:cNvPicPr>
          <p:nvPr/>
        </p:nvPicPr>
        <p:blipFill>
          <a:blip r:embed="rId2" cstate="print"/>
          <a:srcRect r="31926" b="25292"/>
          <a:stretch>
            <a:fillRect/>
          </a:stretch>
        </p:blipFill>
        <p:spPr bwMode="auto">
          <a:xfrm>
            <a:off x="4860032" y="188640"/>
            <a:ext cx="4034929" cy="6480720"/>
          </a:xfrm>
          <a:prstGeom prst="rect">
            <a:avLst/>
          </a:prstGeom>
          <a:noFill/>
        </p:spPr>
      </p:pic>
      <p:sp>
        <p:nvSpPr>
          <p:cNvPr id="3" name="Прямоугольник 2"/>
          <p:cNvSpPr/>
          <p:nvPr/>
        </p:nvSpPr>
        <p:spPr>
          <a:xfrm>
            <a:off x="179512" y="188640"/>
            <a:ext cx="4464496" cy="1569660"/>
          </a:xfrm>
          <a:prstGeom prst="rect">
            <a:avLst/>
          </a:prstGeom>
        </p:spPr>
        <p:txBody>
          <a:bodyPr wrap="square">
            <a:spAutoFit/>
          </a:bodyPr>
          <a:lstStyle/>
          <a:p>
            <a:pPr algn="just"/>
            <a:r>
              <a:rPr lang="ru-RU" sz="2400" b="1" dirty="0" smtClean="0">
                <a:latin typeface="Lucida Console" pitchFamily="49" charset="0"/>
              </a:rPr>
              <a:t>П67 Н 53 Непомнящий, Н.  Кошки / Н. Непомнящий. - М. : </a:t>
            </a:r>
            <a:r>
              <a:rPr lang="ru-RU" sz="2400" b="1" dirty="0" err="1" smtClean="0">
                <a:latin typeface="Lucida Console" pitchFamily="49" charset="0"/>
              </a:rPr>
              <a:t>Агропромиздат</a:t>
            </a:r>
            <a:r>
              <a:rPr lang="ru-RU" sz="2400" b="1" dirty="0" smtClean="0">
                <a:latin typeface="Lucida Console" pitchFamily="49" charset="0"/>
              </a:rPr>
              <a:t>, 1991. - 207 с</a:t>
            </a:r>
            <a:endParaRPr lang="ru-RU" sz="2400" b="1" dirty="0">
              <a:latin typeface="Lucida Console" pitchFamily="49" charset="0"/>
            </a:endParaRPr>
          </a:p>
        </p:txBody>
      </p:sp>
      <p:sp>
        <p:nvSpPr>
          <p:cNvPr id="4" name="Прямоугольник 3"/>
          <p:cNvSpPr/>
          <p:nvPr/>
        </p:nvSpPr>
        <p:spPr>
          <a:xfrm>
            <a:off x="179512" y="2060848"/>
            <a:ext cx="4536504" cy="4226992"/>
          </a:xfrm>
          <a:prstGeom prst="rect">
            <a:avLst/>
          </a:prstGeom>
        </p:spPr>
        <p:txBody>
          <a:bodyPr wrap="square">
            <a:spAutoFit/>
          </a:bodyPr>
          <a:lstStyle/>
          <a:p>
            <a:pPr algn="just"/>
            <a:r>
              <a:rPr lang="ru-RU" sz="2200" b="1" dirty="0" smtClean="0">
                <a:latin typeface="Lucida Console" pitchFamily="49" charset="0"/>
              </a:rPr>
              <a:t>В книге изложены сведения о породах кошек, их анатомо-физиологических и биологических особенностях. Представлены рекомендации по содержанию этих животных. Особое внимание уделено методам диагностики, лечения и профилактики различных болезней кошек </a:t>
            </a:r>
            <a:endParaRPr lang="ru-RU" sz="2200" b="1" dirty="0">
              <a:latin typeface="Lucida Console" pitchFamily="49" charset="0"/>
            </a:endParaRPr>
          </a:p>
        </p:txBody>
      </p:sp>
    </p:spTree>
  </p:cSld>
  <p:clrMapOvr>
    <a:masterClrMapping/>
  </p:clrMapOvr>
  <p:transition advTm="12000">
    <p:wedg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G:\Новая папка\скан Сыроватская С.И\1 - 0008.tif"/>
          <p:cNvPicPr>
            <a:picLocks noChangeAspect="1" noChangeArrowheads="1"/>
          </p:cNvPicPr>
          <p:nvPr/>
        </p:nvPicPr>
        <p:blipFill>
          <a:blip r:embed="rId2" cstate="print"/>
          <a:srcRect l="2692" r="28238" b="26711"/>
          <a:stretch>
            <a:fillRect/>
          </a:stretch>
        </p:blipFill>
        <p:spPr bwMode="auto">
          <a:xfrm>
            <a:off x="5292080" y="188640"/>
            <a:ext cx="3600400" cy="6552728"/>
          </a:xfrm>
          <a:prstGeom prst="rect">
            <a:avLst/>
          </a:prstGeom>
          <a:noFill/>
        </p:spPr>
      </p:pic>
      <p:sp>
        <p:nvSpPr>
          <p:cNvPr id="3" name="Прямоугольник 2"/>
          <p:cNvSpPr/>
          <p:nvPr/>
        </p:nvSpPr>
        <p:spPr>
          <a:xfrm>
            <a:off x="323528" y="2204864"/>
            <a:ext cx="4680520" cy="4093428"/>
          </a:xfrm>
          <a:prstGeom prst="rect">
            <a:avLst/>
          </a:prstGeom>
        </p:spPr>
        <p:txBody>
          <a:bodyPr wrap="square">
            <a:spAutoFit/>
          </a:bodyPr>
          <a:lstStyle/>
          <a:p>
            <a:pPr algn="just"/>
            <a:r>
              <a:rPr lang="ru-RU" sz="2000" b="1" dirty="0" smtClean="0">
                <a:latin typeface="Lucida Console" pitchFamily="49" charset="0"/>
              </a:rPr>
              <a:t>Приобретая комнатных животных, человек принимает на себя немало забот, требующих терпения, времени, навыков и главное - специальных биологических знаний. Автор - биолог - описывает виды животных, которые содержат и в доме, и в живых уголках школ, домов пионеров. В книге рассказано об особенностях ухода за ними, кормления и лечения</a:t>
            </a:r>
            <a:endParaRPr lang="ru-RU" sz="2000" b="1" dirty="0">
              <a:latin typeface="Lucida Console" pitchFamily="49" charset="0"/>
            </a:endParaRPr>
          </a:p>
        </p:txBody>
      </p:sp>
      <p:sp>
        <p:nvSpPr>
          <p:cNvPr id="4" name="Прямоугольник 3"/>
          <p:cNvSpPr/>
          <p:nvPr/>
        </p:nvSpPr>
        <p:spPr>
          <a:xfrm>
            <a:off x="251520" y="188640"/>
            <a:ext cx="4824536" cy="1938992"/>
          </a:xfrm>
          <a:prstGeom prst="rect">
            <a:avLst/>
          </a:prstGeom>
        </p:spPr>
        <p:txBody>
          <a:bodyPr wrap="square">
            <a:spAutoFit/>
          </a:bodyPr>
          <a:lstStyle/>
          <a:p>
            <a:pPr algn="just"/>
            <a:r>
              <a:rPr lang="ru-RU" sz="2400" b="1" dirty="0" smtClean="0">
                <a:latin typeface="Lucida Console" pitchFamily="49" charset="0"/>
              </a:rPr>
              <a:t>П67 С17 </a:t>
            </a:r>
            <a:r>
              <a:rPr lang="ru-RU" sz="2400" b="1" dirty="0" err="1" smtClean="0">
                <a:latin typeface="Lucida Console" pitchFamily="49" charset="0"/>
              </a:rPr>
              <a:t>Самусенко</a:t>
            </a:r>
            <a:r>
              <a:rPr lang="ru-RU" sz="2400" b="1" dirty="0" smtClean="0">
                <a:latin typeface="Lucida Console" pitchFamily="49" charset="0"/>
              </a:rPr>
              <a:t>, Э. Г. Друзья нашего дома / Э. Г. </a:t>
            </a:r>
            <a:r>
              <a:rPr lang="ru-RU" sz="2400" b="1" dirty="0" err="1" smtClean="0">
                <a:latin typeface="Lucida Console" pitchFamily="49" charset="0"/>
              </a:rPr>
              <a:t>Самусенко</a:t>
            </a:r>
            <a:r>
              <a:rPr lang="ru-RU" sz="2400" b="1" dirty="0" smtClean="0">
                <a:latin typeface="Lucida Console" pitchFamily="49" charset="0"/>
              </a:rPr>
              <a:t>. - 2-е изд., перераб. и доп. - Минск : Полымя, 1991. - 270 с</a:t>
            </a:r>
            <a:endParaRPr lang="ru-RU" sz="2400" b="1" dirty="0">
              <a:latin typeface="Lucida Console" pitchFamily="49" charset="0"/>
            </a:endParaRPr>
          </a:p>
        </p:txBody>
      </p:sp>
    </p:spTree>
  </p:cSld>
  <p:clrMapOvr>
    <a:masterClrMapping/>
  </p:clrMapOvr>
  <p:transition advTm="12000">
    <p:wedg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196752"/>
            <a:ext cx="9053736" cy="5706177"/>
          </a:xfrm>
          <a:prstGeom prst="rect">
            <a:avLst/>
          </a:prstGeom>
        </p:spPr>
        <p:txBody>
          <a:bodyPr wrap="square">
            <a:spAutoFit/>
          </a:bodyPr>
          <a:lstStyle/>
          <a:p>
            <a:pPr algn="just">
              <a:lnSpc>
                <a:spcPct val="80000"/>
              </a:lnSpc>
            </a:pPr>
            <a:r>
              <a:rPr lang="ru-RU" sz="2400" b="1" dirty="0">
                <a:solidFill>
                  <a:schemeClr val="accent1"/>
                </a:solidFill>
                <a:latin typeface="Lucida Console" panose="020B0609040504020204" pitchFamily="49" charset="0"/>
              </a:rPr>
              <a:t>Персидские кошки - самая многочисленная группа на выставках и постоянные лидеры в ежегодных рейтингах CFA (Американской Ассоциации Любителей кошек), да и в Европе они – самые известные и любимые. </a:t>
            </a:r>
          </a:p>
          <a:p>
            <a:pPr algn="just">
              <a:lnSpc>
                <a:spcPct val="80000"/>
              </a:lnSpc>
            </a:pPr>
            <a:r>
              <a:rPr lang="ru-RU" sz="2400" b="1" dirty="0">
                <a:solidFill>
                  <a:schemeClr val="accent1"/>
                </a:solidFill>
                <a:latin typeface="Lucida Console" panose="020B0609040504020204" pitchFamily="49" charset="0"/>
              </a:rPr>
              <a:t>Персы имеют тихий, покоряющий нрав. Персидский кот – идеальная порода, производящая впечатление приятного, мирного и лояльного компаньона. </a:t>
            </a:r>
          </a:p>
          <a:p>
            <a:pPr algn="just">
              <a:lnSpc>
                <a:spcPct val="80000"/>
              </a:lnSpc>
            </a:pPr>
            <a:r>
              <a:rPr lang="ru-RU" sz="2400" b="1" dirty="0">
                <a:solidFill>
                  <a:schemeClr val="accent1"/>
                </a:solidFill>
                <a:latin typeface="Lucida Console" panose="020B0609040504020204" pitchFamily="49" charset="0"/>
              </a:rPr>
              <a:t>Содержать персов в доме очень удобно и приятно. Персы создают атмосферу покоя, но в то же время они будут сопровождать вас из комнаты в комнату только затем, чтобы быть в поле вашего зрения. </a:t>
            </a:r>
          </a:p>
          <a:p>
            <a:pPr algn="just">
              <a:lnSpc>
                <a:spcPct val="80000"/>
              </a:lnSpc>
            </a:pPr>
            <a:r>
              <a:rPr lang="ru-RU" sz="2400" b="1" dirty="0">
                <a:solidFill>
                  <a:schemeClr val="accent1"/>
                </a:solidFill>
                <a:latin typeface="Lucida Console" panose="020B0609040504020204" pitchFamily="49" charset="0"/>
              </a:rPr>
              <a:t>Легкий и общительный характер персов в любом возрасте позволяет им легко уживаться со всеми домочадцами и любыми домашними животными. Кошки долго остаются игривыми и приносят своим хозяевам удовольствие на протяжении многих лет. Забавный, веселый, мирный и нежный перс – это самое идеальное домашнее </a:t>
            </a:r>
            <a:r>
              <a:rPr lang="ru-RU" sz="2400" b="1" dirty="0" smtClean="0">
                <a:solidFill>
                  <a:schemeClr val="accent1"/>
                </a:solidFill>
                <a:latin typeface="Lucida Console" panose="020B0609040504020204" pitchFamily="49" charset="0"/>
              </a:rPr>
              <a:t>животное </a:t>
            </a:r>
            <a:endParaRPr lang="ru-RU" sz="2400" b="1" dirty="0">
              <a:solidFill>
                <a:schemeClr val="accent1"/>
              </a:solidFill>
              <a:latin typeface="Lucida Console" panose="020B0609040504020204" pitchFamily="49" charset="0"/>
            </a:endParaRPr>
          </a:p>
        </p:txBody>
      </p:sp>
      <p:sp>
        <p:nvSpPr>
          <p:cNvPr id="3" name="Прямоугольник 2"/>
          <p:cNvSpPr/>
          <p:nvPr/>
        </p:nvSpPr>
        <p:spPr>
          <a:xfrm>
            <a:off x="1475656" y="116633"/>
            <a:ext cx="5760640" cy="936104"/>
          </a:xfrm>
          <a:prstGeom prst="rect">
            <a:avLst/>
          </a:prstGeom>
        </p:spPr>
        <p:txBody>
          <a:bodyPr wrap="square">
            <a:prstTxWarp prst="textChevron">
              <a:avLst/>
            </a:prstTxWarp>
            <a:spAutoFit/>
          </a:bodyPr>
          <a:lstStyle/>
          <a:p>
            <a:pPr algn="ctr"/>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Персидские</a:t>
            </a:r>
          </a:p>
        </p:txBody>
      </p:sp>
    </p:spTree>
    <p:extLst>
      <p:ext uri="{BB962C8B-B14F-4D97-AF65-F5344CB8AC3E}">
        <p14:creationId xmlns="" xmlns:p14="http://schemas.microsoft.com/office/powerpoint/2010/main" val="1288504385"/>
      </p:ext>
    </p:extLst>
  </p:cSld>
  <p:clrMapOvr>
    <a:masterClrMapping/>
  </p:clrMapOvr>
  <p:transition advTm="12000">
    <p:wedg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1223380247_p00153"/>
          <p:cNvPicPr>
            <a:picLocks noChangeAspect="1" noChangeArrowheads="1"/>
          </p:cNvPicPr>
          <p:nvPr/>
        </p:nvPicPr>
        <p:blipFill>
          <a:blip r:embed="rId2" cstate="print"/>
          <a:srcRect/>
          <a:stretch>
            <a:fillRect/>
          </a:stretch>
        </p:blipFill>
        <p:spPr>
          <a:xfrm>
            <a:off x="0" y="0"/>
            <a:ext cx="9144000" cy="6858000"/>
          </a:xfrm>
          <a:prstGeom prst="rect">
            <a:avLst/>
          </a:prstGeom>
        </p:spPr>
      </p:pic>
    </p:spTree>
    <p:extLst>
      <p:ext uri="{BB962C8B-B14F-4D97-AF65-F5344CB8AC3E}">
        <p14:creationId xmlns="" xmlns:p14="http://schemas.microsoft.com/office/powerpoint/2010/main" val="534079476"/>
      </p:ext>
    </p:extLst>
  </p:cSld>
  <p:clrMapOvr>
    <a:masterClrMapping/>
  </p:clrMapOvr>
  <p:transition advTm="12000">
    <p:wedg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Новая папка\скан Сыроватская С.И\1 - 0003.tif"/>
          <p:cNvPicPr>
            <a:picLocks noChangeAspect="1" noChangeArrowheads="1"/>
          </p:cNvPicPr>
          <p:nvPr/>
        </p:nvPicPr>
        <p:blipFill>
          <a:blip r:embed="rId2" cstate="print"/>
          <a:srcRect l="1906" t="684" r="40570" b="33677"/>
          <a:stretch>
            <a:fillRect/>
          </a:stretch>
        </p:blipFill>
        <p:spPr bwMode="auto">
          <a:xfrm>
            <a:off x="5076056" y="260648"/>
            <a:ext cx="3960440" cy="6408712"/>
          </a:xfrm>
          <a:prstGeom prst="rect">
            <a:avLst/>
          </a:prstGeom>
          <a:noFill/>
        </p:spPr>
      </p:pic>
      <p:sp>
        <p:nvSpPr>
          <p:cNvPr id="3" name="Прямоугольник 2"/>
          <p:cNvSpPr/>
          <p:nvPr/>
        </p:nvSpPr>
        <p:spPr>
          <a:xfrm>
            <a:off x="179512" y="2924944"/>
            <a:ext cx="4752528" cy="3477875"/>
          </a:xfrm>
          <a:prstGeom prst="rect">
            <a:avLst/>
          </a:prstGeom>
        </p:spPr>
        <p:txBody>
          <a:bodyPr wrap="square">
            <a:spAutoFit/>
          </a:bodyPr>
          <a:lstStyle/>
          <a:p>
            <a:pPr algn="just"/>
            <a:r>
              <a:rPr lang="ru-RU" sz="2000" b="1" dirty="0" smtClean="0">
                <a:latin typeface="Lucida Console" pitchFamily="49" charset="0"/>
              </a:rPr>
              <a:t>Книга доступно и увлекательно рассказывает о самых популярных новоселах в нашей стране — персидских кошках. Давая исчерпывающую характеристику большинству типов персидских кошек, автор подробно останавливается на проблемах содержания, ухода, питания, здоровья и красоты этих домашних любимцев</a:t>
            </a:r>
            <a:endParaRPr lang="ru-RU" sz="2000" b="1" dirty="0">
              <a:latin typeface="Lucida Console" pitchFamily="49" charset="0"/>
            </a:endParaRPr>
          </a:p>
        </p:txBody>
      </p:sp>
      <p:sp>
        <p:nvSpPr>
          <p:cNvPr id="4" name="Прямоугольник 3"/>
          <p:cNvSpPr/>
          <p:nvPr/>
        </p:nvSpPr>
        <p:spPr>
          <a:xfrm>
            <a:off x="179512" y="188640"/>
            <a:ext cx="4896544" cy="2677656"/>
          </a:xfrm>
          <a:prstGeom prst="rect">
            <a:avLst/>
          </a:prstGeom>
        </p:spPr>
        <p:txBody>
          <a:bodyPr wrap="square">
            <a:spAutoFit/>
          </a:bodyPr>
          <a:lstStyle/>
          <a:p>
            <a:pPr algn="just"/>
            <a:r>
              <a:rPr lang="ru-RU" sz="2400" b="1" dirty="0" smtClean="0">
                <a:latin typeface="Lucida Console" pitchFamily="49" charset="0"/>
              </a:rPr>
              <a:t>П674 Н53 Непомнящий, Н. Н. Персидские кошки : стандарты. Содержание. Разведение. Профилактика заболеваний / Н. Н. Непомнящий. - М. : Аквариум, 1999. - 144 с</a:t>
            </a:r>
            <a:endParaRPr lang="ru-RU" sz="2400" b="1" dirty="0">
              <a:latin typeface="Lucida Console" pitchFamily="49" charset="0"/>
            </a:endParaRPr>
          </a:p>
        </p:txBody>
      </p:sp>
    </p:spTree>
  </p:cSld>
  <p:clrMapOvr>
    <a:masterClrMapping/>
  </p:clrMapOvr>
  <p:transition advTm="12000">
    <p:wedg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cot.jpg"/>
          <p:cNvPicPr>
            <a:picLocks noChangeAspect="1"/>
          </p:cNvPicPr>
          <p:nvPr/>
        </p:nvPicPr>
        <p:blipFill>
          <a:blip r:embed="rId2" cstate="print"/>
          <a:stretch>
            <a:fillRect/>
          </a:stretch>
        </p:blipFill>
        <p:spPr>
          <a:xfrm>
            <a:off x="3581" y="18984"/>
            <a:ext cx="4165119" cy="34141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Рисунок 3" descr="Miacid.gif"/>
          <p:cNvPicPr>
            <a:picLocks noChangeAspect="1"/>
          </p:cNvPicPr>
          <p:nvPr/>
        </p:nvPicPr>
        <p:blipFill>
          <a:blip r:embed="rId3" cstate="print"/>
          <a:stretch>
            <a:fillRect/>
          </a:stretch>
        </p:blipFill>
        <p:spPr>
          <a:xfrm>
            <a:off x="4168700" y="18984"/>
            <a:ext cx="4975300" cy="34141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Прямоугольник 1"/>
          <p:cNvSpPr/>
          <p:nvPr/>
        </p:nvSpPr>
        <p:spPr>
          <a:xfrm>
            <a:off x="899592" y="1916832"/>
            <a:ext cx="7632848" cy="1728192"/>
          </a:xfrm>
          <a:prstGeom prst="rect">
            <a:avLst/>
          </a:prstGeom>
        </p:spPr>
        <p:txBody>
          <a:bodyPr wrap="square">
            <a:prstTxWarp prst="textChevron">
              <a:avLst/>
            </a:prstTxWarp>
            <a:spAutoFit/>
          </a:bodyPr>
          <a:lstStyle/>
          <a:p>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Из истории </a:t>
            </a:r>
            <a:r>
              <a:rPr lang="ru-RU"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кошек</a:t>
            </a:r>
            <a:endPar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5" name="Содержимое 5" descr="9506915033089821_4ac778b8.jpg"/>
          <p:cNvPicPr>
            <a:picLocks noChangeAspect="1"/>
          </p:cNvPicPr>
          <p:nvPr/>
        </p:nvPicPr>
        <p:blipFill>
          <a:blip r:embed="rId4" cstate="print"/>
          <a:stretch>
            <a:fillRect/>
          </a:stretch>
        </p:blipFill>
        <p:spPr>
          <a:xfrm>
            <a:off x="3581" y="3462976"/>
            <a:ext cx="9140419" cy="33950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074037952"/>
      </p:ext>
    </p:extLst>
  </p:cSld>
  <p:clrMapOvr>
    <a:masterClrMapping/>
  </p:clrMapOvr>
  <p:transition advTm="12000">
    <p:wedg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0" y="1196752"/>
            <a:ext cx="9180512" cy="5693866"/>
          </a:xfrm>
          <a:prstGeom prst="rect">
            <a:avLst/>
          </a:prstGeom>
        </p:spPr>
        <p:txBody>
          <a:bodyPr wrap="square">
            <a:spAutoFit/>
          </a:bodyPr>
          <a:lstStyle/>
          <a:p>
            <a:pPr algn="just"/>
            <a:r>
              <a:rPr lang="ru-RU" sz="2800" b="1" dirty="0">
                <a:solidFill>
                  <a:schemeClr val="accent1"/>
                </a:solidFill>
                <a:latin typeface="Lucida Console" panose="020B0609040504020204" pitchFamily="49" charset="0"/>
              </a:rPr>
              <a:t>Известны как голые кошки. Первое упоминание о них относится к временам ацтеков, а на выставках они впервые появились в 1924 г.</a:t>
            </a:r>
          </a:p>
          <a:p>
            <a:pPr algn="just"/>
            <a:r>
              <a:rPr lang="ru-RU" sz="2800" b="1" dirty="0">
                <a:solidFill>
                  <a:schemeClr val="accent1"/>
                </a:solidFill>
                <a:latin typeface="Lucida Console" panose="020B0609040504020204" pitchFamily="49" charset="0"/>
              </a:rPr>
              <a:t>В 1987 г. в Ростове-на-Дону появилась первая российская голая кошка. Так выявилась новая порода-Донской Сфинкс.</a:t>
            </a:r>
          </a:p>
          <a:p>
            <a:pPr algn="just"/>
            <a:r>
              <a:rPr lang="ru-RU" sz="2800" b="1" dirty="0">
                <a:solidFill>
                  <a:schemeClr val="accent1"/>
                </a:solidFill>
                <a:latin typeface="Lucida Console" panose="020B0609040504020204" pitchFamily="49" charset="0"/>
              </a:rPr>
              <a:t>Донской сфинкс - порода молодая, но ее развитие идет очень быстро. В последние годы дончаки стали известны во многих странах мира. Многие животные обрели своих хозяев в США, Израиле, Германии, Чехии, Бельгии, Польше, Венгрии, </a:t>
            </a:r>
            <a:r>
              <a:rPr lang="ru-RU" sz="2800" b="1" dirty="0" smtClean="0">
                <a:solidFill>
                  <a:schemeClr val="accent1"/>
                </a:solidFill>
                <a:latin typeface="Lucida Console" panose="020B0609040504020204" pitchFamily="49" charset="0"/>
              </a:rPr>
              <a:t>Китае</a:t>
            </a:r>
            <a:endParaRPr lang="ru-RU" sz="2800" b="1" dirty="0">
              <a:solidFill>
                <a:schemeClr val="accent1"/>
              </a:solidFill>
              <a:latin typeface="Lucida Console" panose="020B0609040504020204" pitchFamily="49" charset="0"/>
            </a:endParaRPr>
          </a:p>
        </p:txBody>
      </p:sp>
      <p:sp>
        <p:nvSpPr>
          <p:cNvPr id="2" name="Прямоугольник 1"/>
          <p:cNvSpPr/>
          <p:nvPr/>
        </p:nvSpPr>
        <p:spPr>
          <a:xfrm>
            <a:off x="2555776" y="260648"/>
            <a:ext cx="3456384" cy="648072"/>
          </a:xfrm>
          <a:prstGeom prst="rect">
            <a:avLst/>
          </a:prstGeom>
        </p:spPr>
        <p:txBody>
          <a:bodyPr wrap="square">
            <a:prstTxWarp prst="textChevron">
              <a:avLst/>
            </a:prstTxWarp>
            <a:spAutoFit/>
          </a:bodyPr>
          <a:lstStyle/>
          <a:p>
            <a:pPr algn="ctr"/>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Сфинкс</a:t>
            </a:r>
          </a:p>
        </p:txBody>
      </p:sp>
    </p:spTree>
    <p:extLst>
      <p:ext uri="{BB962C8B-B14F-4D97-AF65-F5344CB8AC3E}">
        <p14:creationId xmlns="" xmlns:p14="http://schemas.microsoft.com/office/powerpoint/2010/main" val="3994327834"/>
      </p:ext>
    </p:extLst>
  </p:cSld>
  <p:clrMapOvr>
    <a:masterClrMapping/>
  </p:clrMapOvr>
  <p:transition advTm="12000">
    <p:wedg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Безымянный"/>
          <p:cNvPicPr>
            <a:picLocks noChangeAspect="1" noChangeArrowheads="1"/>
          </p:cNvPicPr>
          <p:nvPr/>
        </p:nvPicPr>
        <p:blipFill>
          <a:blip r:embed="rId2" cstate="print"/>
          <a:srcRect/>
          <a:stretch>
            <a:fillRect/>
          </a:stretch>
        </p:blipFill>
        <p:spPr>
          <a:xfrm>
            <a:off x="0" y="0"/>
            <a:ext cx="9144000" cy="6858000"/>
          </a:xfrm>
          <a:prstGeom prst="rect">
            <a:avLst/>
          </a:prstGeom>
        </p:spPr>
      </p:pic>
    </p:spTree>
    <p:extLst>
      <p:ext uri="{BB962C8B-B14F-4D97-AF65-F5344CB8AC3E}">
        <p14:creationId xmlns="" xmlns:p14="http://schemas.microsoft.com/office/powerpoint/2010/main" val="2984507688"/>
      </p:ext>
    </p:extLst>
  </p:cSld>
  <p:clrMapOvr>
    <a:masterClrMapping/>
  </p:clrMapOvr>
  <p:transition advTm="12000">
    <p:wedg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Новая папка\скан Сыроватская С.И\1 - 0005.tif"/>
          <p:cNvPicPr>
            <a:picLocks noChangeAspect="1" noChangeArrowheads="1"/>
          </p:cNvPicPr>
          <p:nvPr/>
        </p:nvPicPr>
        <p:blipFill>
          <a:blip r:embed="rId2" cstate="print"/>
          <a:srcRect l="1210" r="39477" b="33614"/>
          <a:stretch>
            <a:fillRect/>
          </a:stretch>
        </p:blipFill>
        <p:spPr bwMode="auto">
          <a:xfrm>
            <a:off x="5076056" y="260648"/>
            <a:ext cx="3816424" cy="6408712"/>
          </a:xfrm>
          <a:prstGeom prst="rect">
            <a:avLst/>
          </a:prstGeom>
          <a:noFill/>
        </p:spPr>
      </p:pic>
      <p:sp>
        <p:nvSpPr>
          <p:cNvPr id="3" name="Прямоугольник 2"/>
          <p:cNvSpPr/>
          <p:nvPr/>
        </p:nvSpPr>
        <p:spPr>
          <a:xfrm>
            <a:off x="251520" y="3212976"/>
            <a:ext cx="4608512" cy="3477875"/>
          </a:xfrm>
          <a:prstGeom prst="rect">
            <a:avLst/>
          </a:prstGeom>
        </p:spPr>
        <p:txBody>
          <a:bodyPr wrap="square">
            <a:spAutoFit/>
          </a:bodyPr>
          <a:lstStyle/>
          <a:p>
            <a:pPr algn="just"/>
            <a:r>
              <a:rPr lang="ru-RU" sz="2000" b="1" dirty="0" smtClean="0">
                <a:latin typeface="Lucida Console" pitchFamily="49" charset="0"/>
              </a:rPr>
              <a:t>На страницах данной книги читатель найдет информацию о содержании, кормлении, разведении и подготовке к выставке бесшерстных кошек. Кроме того, в издании имеются краткие сведения о происхождении породы сфинкс, а также о распространенных заболеваниях кошек, их лечении и профилактике</a:t>
            </a:r>
            <a:endParaRPr lang="ru-RU" sz="2000" b="1" dirty="0">
              <a:latin typeface="Lucida Console" pitchFamily="49" charset="0"/>
            </a:endParaRPr>
          </a:p>
        </p:txBody>
      </p:sp>
      <p:sp>
        <p:nvSpPr>
          <p:cNvPr id="4" name="Прямоугольник 3"/>
          <p:cNvSpPr/>
          <p:nvPr/>
        </p:nvSpPr>
        <p:spPr>
          <a:xfrm>
            <a:off x="251520" y="188640"/>
            <a:ext cx="4680520" cy="3046988"/>
          </a:xfrm>
          <a:prstGeom prst="rect">
            <a:avLst/>
          </a:prstGeom>
        </p:spPr>
        <p:txBody>
          <a:bodyPr wrap="square">
            <a:spAutoFit/>
          </a:bodyPr>
          <a:lstStyle/>
          <a:p>
            <a:pPr algn="just"/>
            <a:r>
              <a:rPr lang="ru-RU" sz="2400" b="1" dirty="0" smtClean="0">
                <a:latin typeface="Lucida Console" pitchFamily="49" charset="0"/>
              </a:rPr>
              <a:t>П674-4 К84 </a:t>
            </a:r>
            <a:r>
              <a:rPr lang="ru-RU" sz="2400" b="1" dirty="0" err="1" smtClean="0">
                <a:latin typeface="Lucida Console" pitchFamily="49" charset="0"/>
              </a:rPr>
              <a:t>Круковер</a:t>
            </a:r>
            <a:r>
              <a:rPr lang="ru-RU" sz="2400" b="1" dirty="0" smtClean="0">
                <a:latin typeface="Lucida Console" pitchFamily="49" charset="0"/>
              </a:rPr>
              <a:t>, В. И. Кошки сфинкс : стандарты.  Содержание. Разведение. Профилактика заболеваний / В. И. </a:t>
            </a:r>
            <a:r>
              <a:rPr lang="ru-RU" sz="2400" b="1" dirty="0" err="1" smtClean="0">
                <a:latin typeface="Lucida Console" pitchFamily="49" charset="0"/>
              </a:rPr>
              <a:t>Круковер</a:t>
            </a:r>
            <a:r>
              <a:rPr lang="ru-RU" sz="2400" b="1" dirty="0" smtClean="0">
                <a:latin typeface="Lucida Console" pitchFamily="49" charset="0"/>
              </a:rPr>
              <a:t>. - М. : АКВАРИУМ ЛТД, 1999. - 144 с</a:t>
            </a:r>
            <a:endParaRPr lang="ru-RU" sz="2400" b="1" dirty="0">
              <a:latin typeface="Lucida Console" pitchFamily="49" charset="0"/>
            </a:endParaRPr>
          </a:p>
        </p:txBody>
      </p:sp>
    </p:spTree>
  </p:cSld>
  <p:clrMapOvr>
    <a:masterClrMapping/>
  </p:clrMapOvr>
  <p:transition advTm="12000">
    <p:wedg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268760"/>
            <a:ext cx="9144000" cy="5334987"/>
          </a:xfrm>
          <a:prstGeom prst="rect">
            <a:avLst/>
          </a:prstGeom>
        </p:spPr>
        <p:txBody>
          <a:bodyPr wrap="square">
            <a:spAutoFit/>
          </a:bodyPr>
          <a:lstStyle/>
          <a:p>
            <a:pPr algn="just"/>
            <a:r>
              <a:rPr lang="ru-RU" sz="2800" b="1" dirty="0">
                <a:solidFill>
                  <a:schemeClr val="accent1"/>
                </a:solidFill>
                <a:latin typeface="Lucida Console" panose="020B0609040504020204" pitchFamily="49" charset="0"/>
              </a:rPr>
              <a:t>Аборигенная порода кошек - Мейн-Кун или американская енотовая кошка, самая крупная порода домашних кошек в мире!</a:t>
            </a:r>
          </a:p>
          <a:p>
            <a:pPr algn="just"/>
            <a:r>
              <a:rPr lang="ru-RU" sz="2800" b="1" dirty="0">
                <a:solidFill>
                  <a:schemeClr val="accent1"/>
                </a:solidFill>
                <a:latin typeface="Lucida Console" panose="020B0609040504020204" pitchFamily="49" charset="0"/>
              </a:rPr>
              <a:t>Средний вес котов обычно составляет 7- 12 кг (хотя известны и более крупные экземпляры), а кошек 6- 9 кг. И коты, и кошки этой породы до 3-5 лет считаются котятами и продолжают развиваться.</a:t>
            </a:r>
          </a:p>
          <a:p>
            <a:pPr algn="just"/>
            <a:r>
              <a:rPr lang="ru-RU" sz="2800" b="1" dirty="0">
                <a:solidFill>
                  <a:schemeClr val="accent1"/>
                </a:solidFill>
                <a:latin typeface="Lucida Console" panose="020B0609040504020204" pitchFamily="49" charset="0"/>
              </a:rPr>
              <a:t>Их интеллект нисколько не уступает их габаритам, представители этой породы весьма сообразительны и логичны во всех своих </a:t>
            </a:r>
            <a:r>
              <a:rPr lang="ru-RU" sz="2800" b="1" dirty="0" smtClean="0">
                <a:solidFill>
                  <a:schemeClr val="accent1"/>
                </a:solidFill>
                <a:latin typeface="Lucida Console" panose="020B0609040504020204" pitchFamily="49" charset="0"/>
              </a:rPr>
              <a:t>поступках</a:t>
            </a:r>
            <a:endParaRPr lang="ru-RU" sz="2800" b="1" dirty="0">
              <a:solidFill>
                <a:schemeClr val="accent1"/>
              </a:solidFill>
              <a:latin typeface="Lucida Console" panose="020B0609040504020204" pitchFamily="49" charset="0"/>
            </a:endParaRPr>
          </a:p>
        </p:txBody>
      </p:sp>
      <p:sp>
        <p:nvSpPr>
          <p:cNvPr id="3" name="Прямоугольник 2"/>
          <p:cNvSpPr/>
          <p:nvPr/>
        </p:nvSpPr>
        <p:spPr>
          <a:xfrm>
            <a:off x="1475656" y="404664"/>
            <a:ext cx="6048672" cy="648072"/>
          </a:xfrm>
          <a:prstGeom prst="rect">
            <a:avLst/>
          </a:prstGeom>
        </p:spPr>
        <p:txBody>
          <a:bodyPr wrap="square">
            <a:prstTxWarp prst="textChevron">
              <a:avLst/>
            </a:prstTxWarp>
            <a:spAutoFit/>
          </a:bodyPr>
          <a:lstStyle/>
          <a:p>
            <a:pPr algn="ctr"/>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Мейн - Кун</a:t>
            </a:r>
          </a:p>
        </p:txBody>
      </p:sp>
    </p:spTree>
    <p:extLst>
      <p:ext uri="{BB962C8B-B14F-4D97-AF65-F5344CB8AC3E}">
        <p14:creationId xmlns="" xmlns:p14="http://schemas.microsoft.com/office/powerpoint/2010/main" val="4169354859"/>
      </p:ext>
    </p:extLst>
  </p:cSld>
  <p:clrMapOvr>
    <a:masterClrMapping/>
  </p:clrMapOvr>
  <p:transition advTm="12000">
    <p:wedg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utepets.info/wp-content/uploads/Maine-Coon-brown-black-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8132"/>
            <a:ext cx="9144000" cy="684986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75759637"/>
      </p:ext>
    </p:extLst>
  </p:cSld>
  <p:clrMapOvr>
    <a:masterClrMapping/>
  </p:clrMapOvr>
  <p:transition advTm="12000">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340769"/>
            <a:ext cx="9144000" cy="5262979"/>
          </a:xfrm>
          <a:prstGeom prst="rect">
            <a:avLst/>
          </a:prstGeom>
        </p:spPr>
        <p:txBody>
          <a:bodyPr wrap="square">
            <a:spAutoFit/>
          </a:bodyPr>
          <a:lstStyle/>
          <a:p>
            <a:pPr algn="just"/>
            <a:r>
              <a:rPr lang="ru-RU" sz="2800" b="1" dirty="0">
                <a:solidFill>
                  <a:schemeClr val="accent1"/>
                </a:solidFill>
                <a:latin typeface="Lucida Console" panose="020B0609040504020204" pitchFamily="49" charset="0"/>
              </a:rPr>
              <a:t>Сиамские кошки представляют собой образец легкой миниатюрной кошки с удлиненной клиновидной головкой.</a:t>
            </a:r>
          </a:p>
          <a:p>
            <a:pPr algn="just"/>
            <a:r>
              <a:rPr lang="ru-RU" sz="2800" b="1" dirty="0">
                <a:solidFill>
                  <a:schemeClr val="accent1"/>
                </a:solidFill>
                <a:latin typeface="Lucida Console" panose="020B0609040504020204" pitchFamily="49" charset="0"/>
              </a:rPr>
              <a:t>Родиной этих кошек считается Таиланд, иначе говоря Сиам, от сюда и название.</a:t>
            </a:r>
          </a:p>
          <a:p>
            <a:pPr algn="just"/>
            <a:r>
              <a:rPr lang="ru-RU" sz="2800" b="1" dirty="0">
                <a:solidFill>
                  <a:schemeClr val="accent1"/>
                </a:solidFill>
                <a:latin typeface="Lucida Console" panose="020B0609040504020204" pitchFamily="49" charset="0"/>
              </a:rPr>
              <a:t>История сиамских кошек в Европе началась еще в позапрошлом веке - в 1884 году.</a:t>
            </a:r>
          </a:p>
          <a:p>
            <a:pPr algn="just"/>
            <a:r>
              <a:rPr lang="ru-RU" sz="2800" b="1" dirty="0">
                <a:solidFill>
                  <a:schemeClr val="accent1"/>
                </a:solidFill>
                <a:latin typeface="Lucida Console" panose="020B0609040504020204" pitchFamily="49" charset="0"/>
              </a:rPr>
              <a:t>Пару сиамских кошек в Великобританию привез английский консул, которому этих кошек подарил сам король Сиама.</a:t>
            </a:r>
          </a:p>
          <a:p>
            <a:pPr algn="just"/>
            <a:r>
              <a:rPr lang="ru-RU" sz="2800" b="1" dirty="0">
                <a:solidFill>
                  <a:schemeClr val="accent1"/>
                </a:solidFill>
                <a:latin typeface="Lucida Console" panose="020B0609040504020204" pitchFamily="49" charset="0"/>
              </a:rPr>
              <a:t>Сиамские кошки, по разным подсчётам, имеют около 17 своих </a:t>
            </a:r>
            <a:r>
              <a:rPr lang="ru-RU" sz="2800" b="1" dirty="0" smtClean="0">
                <a:solidFill>
                  <a:schemeClr val="accent1"/>
                </a:solidFill>
                <a:latin typeface="Lucida Console" panose="020B0609040504020204" pitchFamily="49" charset="0"/>
              </a:rPr>
              <a:t>подвидов</a:t>
            </a:r>
            <a:endParaRPr lang="ru-RU" sz="2800" b="1" dirty="0">
              <a:solidFill>
                <a:schemeClr val="accent1"/>
              </a:solidFill>
              <a:latin typeface="Lucida Console" panose="020B0609040504020204" pitchFamily="49" charset="0"/>
            </a:endParaRPr>
          </a:p>
        </p:txBody>
      </p:sp>
      <p:sp>
        <p:nvSpPr>
          <p:cNvPr id="3" name="Прямоугольник 2"/>
          <p:cNvSpPr/>
          <p:nvPr/>
        </p:nvSpPr>
        <p:spPr>
          <a:xfrm>
            <a:off x="1547664" y="476672"/>
            <a:ext cx="5832648" cy="576064"/>
          </a:xfrm>
          <a:prstGeom prst="rect">
            <a:avLst/>
          </a:prstGeom>
        </p:spPr>
        <p:txBody>
          <a:bodyPr wrap="square">
            <a:prstTxWarp prst="textChevron">
              <a:avLst/>
            </a:prstTxWarp>
            <a:spAutoFit/>
          </a:bodyPr>
          <a:lstStyle/>
          <a:p>
            <a:pPr algn="ctr"/>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Сиамские</a:t>
            </a:r>
          </a:p>
        </p:txBody>
      </p:sp>
    </p:spTree>
    <p:extLst>
      <p:ext uri="{BB962C8B-B14F-4D97-AF65-F5344CB8AC3E}">
        <p14:creationId xmlns="" xmlns:p14="http://schemas.microsoft.com/office/powerpoint/2010/main" val="3941243447"/>
      </p:ext>
    </p:extLst>
  </p:cSld>
  <p:clrMapOvr>
    <a:masterClrMapping/>
  </p:clrMapOvr>
  <p:transition advTm="12000">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Новая папка\картинки\12ragdoll.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1273"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32663384"/>
      </p:ext>
    </p:extLst>
  </p:cSld>
  <p:clrMapOvr>
    <a:masterClrMapping/>
  </p:clrMapOvr>
  <p:transition advTm="12000">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188640"/>
            <a:ext cx="7272808" cy="1224136"/>
          </a:xfrm>
          <a:prstGeom prst="rect">
            <a:avLst/>
          </a:prstGeom>
        </p:spPr>
        <p:txBody>
          <a:bodyPr wrap="square">
            <a:prstTxWarp prst="textChevron">
              <a:avLst/>
            </a:prstTxWarp>
            <a:spAutoFit/>
          </a:bodyPr>
          <a:lstStyle/>
          <a:p>
            <a:pPr lvl="0" fontAlgn="base">
              <a:spcBef>
                <a:spcPct val="0"/>
              </a:spcBef>
              <a:spcAft>
                <a:spcPct val="0"/>
              </a:spcAft>
            </a:pPr>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Verdana" pitchFamily="34" charset="0"/>
                <a:ea typeface="Segoe UI Symbol" panose="020B0502040204020203" pitchFamily="34" charset="0"/>
                <a:cs typeface="Tahoma" pitchFamily="34" charset="0"/>
              </a:rPr>
              <a:t>Сибирская кошка</a:t>
            </a:r>
            <a:endPar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alibri"/>
              <a:ea typeface="Segoe UI Symbol" panose="020B0502040204020203" pitchFamily="34" charset="0"/>
              <a:cs typeface="Tahoma" pitchFamily="34" charset="0"/>
            </a:endParaRPr>
          </a:p>
        </p:txBody>
      </p:sp>
      <p:sp>
        <p:nvSpPr>
          <p:cNvPr id="3" name="Прямоугольник 2"/>
          <p:cNvSpPr/>
          <p:nvPr/>
        </p:nvSpPr>
        <p:spPr>
          <a:xfrm>
            <a:off x="0" y="1556792"/>
            <a:ext cx="9144000" cy="5078313"/>
          </a:xfrm>
          <a:prstGeom prst="rect">
            <a:avLst/>
          </a:prstGeom>
        </p:spPr>
        <p:txBody>
          <a:bodyPr wrap="square">
            <a:spAutoFit/>
          </a:bodyPr>
          <a:lstStyle/>
          <a:p>
            <a:pPr lvl="0" algn="just" fontAlgn="base">
              <a:spcBef>
                <a:spcPct val="0"/>
              </a:spcBef>
              <a:spcAft>
                <a:spcPct val="0"/>
              </a:spcAft>
            </a:pPr>
            <a:r>
              <a:rPr lang="ru-RU" sz="3600" b="1" dirty="0">
                <a:solidFill>
                  <a:schemeClr val="accent1"/>
                </a:solidFill>
                <a:latin typeface="Lucida Console" panose="020B0609040504020204" pitchFamily="49" charset="0"/>
                <a:ea typeface="Calibri" pitchFamily="34" charset="0"/>
                <a:cs typeface="Tahoma" pitchFamily="34" charset="0"/>
              </a:rPr>
              <a:t>Кошка: крупная, тяжелая, с суровым, как будто немного из-под бровей взглядом, независимая, но любящая своего хозяина. </a:t>
            </a:r>
            <a:r>
              <a:rPr lang="ru-RU" sz="3600" b="1" dirty="0" smtClean="0">
                <a:solidFill>
                  <a:schemeClr val="accent1"/>
                </a:solidFill>
                <a:latin typeface="Lucida Console" panose="020B0609040504020204" pitchFamily="49" charset="0"/>
                <a:ea typeface="Calibri" pitchFamily="34" charset="0"/>
                <a:cs typeface="Tahoma" pitchFamily="34" charset="0"/>
              </a:rPr>
              <a:t>Сибиряки </a:t>
            </a:r>
            <a:r>
              <a:rPr lang="ru-RU" sz="3600" b="1" dirty="0">
                <a:solidFill>
                  <a:schemeClr val="accent1"/>
                </a:solidFill>
                <a:latin typeface="Lucida Console" panose="020B0609040504020204" pitchFamily="49" charset="0"/>
                <a:ea typeface="Calibri" pitchFamily="34" charset="0"/>
                <a:cs typeface="Tahoma" pitchFamily="34" charset="0"/>
              </a:rPr>
              <a:t>– одни из самых сообразительных, легко обучаемых, отличающиеся верностью именно</a:t>
            </a:r>
          </a:p>
          <a:p>
            <a:pPr lvl="0" algn="just" fontAlgn="base">
              <a:spcBef>
                <a:spcPct val="0"/>
              </a:spcBef>
              <a:spcAft>
                <a:spcPct val="0"/>
              </a:spcAft>
            </a:pPr>
            <a:r>
              <a:rPr lang="ru-RU" sz="3600" b="1" dirty="0">
                <a:solidFill>
                  <a:schemeClr val="accent1"/>
                </a:solidFill>
                <a:latin typeface="Lucida Console" panose="020B0609040504020204" pitchFamily="49" charset="0"/>
                <a:ea typeface="Calibri" pitchFamily="34" charset="0"/>
                <a:cs typeface="Tahoma" pitchFamily="34" charset="0"/>
              </a:rPr>
              <a:t>к хозяину, а не к дому</a:t>
            </a:r>
            <a:endParaRPr lang="ru-RU" sz="3600" b="1" dirty="0">
              <a:solidFill>
                <a:schemeClr val="accent1"/>
              </a:solidFill>
              <a:latin typeface="Lucida Console" panose="020B0609040504020204" pitchFamily="49" charset="0"/>
            </a:endParaRPr>
          </a:p>
        </p:txBody>
      </p:sp>
    </p:spTree>
    <p:extLst>
      <p:ext uri="{BB962C8B-B14F-4D97-AF65-F5344CB8AC3E}">
        <p14:creationId xmlns="" xmlns:p14="http://schemas.microsoft.com/office/powerpoint/2010/main" val="605315163"/>
      </p:ext>
    </p:extLst>
  </p:cSld>
  <p:clrMapOvr>
    <a:masterClrMapping/>
  </p:clrMapOvr>
  <p:transition advTm="12000">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pipcat.ru/wp-content/uploads/2016/12/sibirskaya_koshka_23_12005437.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9616"/>
            <a:ext cx="9144000" cy="686761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88090088"/>
      </p:ext>
    </p:extLst>
  </p:cSld>
  <p:clrMapOvr>
    <a:masterClrMapping/>
  </p:clrMapOvr>
  <p:transition advTm="12000">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G:\Новая папка\скан Сыроватская С.И\1 - 0004.tif"/>
          <p:cNvPicPr>
            <a:picLocks noChangeAspect="1" noChangeArrowheads="1"/>
          </p:cNvPicPr>
          <p:nvPr/>
        </p:nvPicPr>
        <p:blipFill>
          <a:blip r:embed="rId2" cstate="print"/>
          <a:srcRect l="1543" r="32884" b="32844"/>
          <a:stretch>
            <a:fillRect/>
          </a:stretch>
        </p:blipFill>
        <p:spPr bwMode="auto">
          <a:xfrm>
            <a:off x="5004048" y="260648"/>
            <a:ext cx="4032448" cy="6408712"/>
          </a:xfrm>
          <a:prstGeom prst="rect">
            <a:avLst/>
          </a:prstGeom>
          <a:noFill/>
        </p:spPr>
      </p:pic>
      <p:sp>
        <p:nvSpPr>
          <p:cNvPr id="3" name="Прямоугольник 2"/>
          <p:cNvSpPr/>
          <p:nvPr/>
        </p:nvSpPr>
        <p:spPr>
          <a:xfrm>
            <a:off x="251520" y="2060848"/>
            <a:ext cx="4464496" cy="4832092"/>
          </a:xfrm>
          <a:prstGeom prst="rect">
            <a:avLst/>
          </a:prstGeom>
        </p:spPr>
        <p:txBody>
          <a:bodyPr wrap="square">
            <a:spAutoFit/>
          </a:bodyPr>
          <a:lstStyle/>
          <a:p>
            <a:pPr algn="just"/>
            <a:r>
              <a:rPr lang="ru-RU" sz="2200" b="1" dirty="0" smtClean="0">
                <a:latin typeface="Lucida Console" pitchFamily="49" charset="0"/>
              </a:rPr>
              <a:t>Выпущенная в серии "Интересы и увлечения" книга будет ценным пособием для тех, кто посвящает свой досуг общению с животными и их воспитанию. Читатели могут получить сведения об анатомии и физиологии своих питомцев, их поведении, уходе за ними, об истории взаимоотношений кошки и человека</a:t>
            </a:r>
            <a:endParaRPr lang="ru-RU" sz="2200" b="1" dirty="0">
              <a:latin typeface="Lucida Console" pitchFamily="49" charset="0"/>
            </a:endParaRPr>
          </a:p>
        </p:txBody>
      </p:sp>
      <p:sp>
        <p:nvSpPr>
          <p:cNvPr id="4" name="Прямоугольник 3"/>
          <p:cNvSpPr/>
          <p:nvPr/>
        </p:nvSpPr>
        <p:spPr>
          <a:xfrm>
            <a:off x="251520" y="260648"/>
            <a:ext cx="4608512" cy="1569660"/>
          </a:xfrm>
          <a:prstGeom prst="rect">
            <a:avLst/>
          </a:prstGeom>
        </p:spPr>
        <p:txBody>
          <a:bodyPr wrap="square">
            <a:spAutoFit/>
          </a:bodyPr>
          <a:lstStyle/>
          <a:p>
            <a:pPr algn="just"/>
            <a:r>
              <a:rPr lang="ru-RU" sz="2400" b="1" dirty="0" smtClean="0">
                <a:latin typeface="Lucida Console" pitchFamily="49" charset="0"/>
              </a:rPr>
              <a:t>П674 Н53 Непомнящий, Н.   Кошка в вашем доме / Н. Непомнящий. - М. : </a:t>
            </a:r>
            <a:r>
              <a:rPr lang="ru-RU" sz="2400" b="1" dirty="0" err="1" smtClean="0">
                <a:latin typeface="Lucida Console" pitchFamily="49" charset="0"/>
              </a:rPr>
              <a:t>Профиздат</a:t>
            </a:r>
            <a:r>
              <a:rPr lang="ru-RU" sz="2400" b="1" dirty="0" smtClean="0">
                <a:latin typeface="Lucida Console" pitchFamily="49" charset="0"/>
              </a:rPr>
              <a:t>, 1990. - 232 с</a:t>
            </a:r>
            <a:endParaRPr lang="ru-RU" sz="2400" b="1" dirty="0">
              <a:latin typeface="Lucida Console" pitchFamily="49" charset="0"/>
            </a:endParaRPr>
          </a:p>
        </p:txBody>
      </p:sp>
    </p:spTree>
  </p:cSld>
  <p:clrMapOvr>
    <a:masterClrMapping/>
  </p:clrMapOvr>
  <p:transition advTm="12000">
    <p:wedg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8"/>
            <a:ext cx="5436096" cy="6001643"/>
          </a:xfrm>
          <a:prstGeom prst="rect">
            <a:avLst/>
          </a:prstGeom>
        </p:spPr>
        <p:txBody>
          <a:bodyPr wrap="square">
            <a:spAutoFit/>
          </a:bodyPr>
          <a:lstStyle/>
          <a:p>
            <a:pPr algn="ctr">
              <a:defRPr/>
            </a:pPr>
            <a:r>
              <a:rPr lang="ru-RU" sz="3200" b="1" dirty="0">
                <a:solidFill>
                  <a:schemeClr val="accent1"/>
                </a:solidFill>
                <a:latin typeface="Lucida Console" panose="020B0609040504020204" pitchFamily="49" charset="0"/>
              </a:rPr>
              <a:t>У домашних кошек долгая и славная история. Приручение кошки человеком датируется четвертым тысячелетием до нашей эры: до нас дошло изображение из камня </a:t>
            </a:r>
          </a:p>
          <a:p>
            <a:pPr algn="ctr">
              <a:defRPr/>
            </a:pPr>
            <a:r>
              <a:rPr lang="ru-RU" sz="3200" b="1" dirty="0">
                <a:solidFill>
                  <a:schemeClr val="accent1"/>
                </a:solidFill>
                <a:latin typeface="Lucida Console" panose="020B0609040504020204" pitchFamily="49" charset="0"/>
              </a:rPr>
              <a:t>    кошки с ошейником - знаком принадлежности </a:t>
            </a:r>
            <a:r>
              <a:rPr lang="ru-RU" sz="3200" b="1" dirty="0" smtClean="0">
                <a:solidFill>
                  <a:schemeClr val="accent1"/>
                </a:solidFill>
                <a:latin typeface="Lucida Console" panose="020B0609040504020204" pitchFamily="49" charset="0"/>
              </a:rPr>
              <a:t>хозяину </a:t>
            </a:r>
            <a:endParaRPr lang="ru-RU" sz="3200" b="1" dirty="0">
              <a:solidFill>
                <a:schemeClr val="accent1"/>
              </a:solidFill>
              <a:latin typeface="Lucida Console" panose="020B0609040504020204" pitchFamily="49" charset="0"/>
            </a:endParaRPr>
          </a:p>
        </p:txBody>
      </p:sp>
      <p:pic>
        <p:nvPicPr>
          <p:cNvPr id="3" name="Picture 7"/>
          <p:cNvPicPr>
            <a:picLocks noChangeAspect="1" noChangeArrowheads="1"/>
          </p:cNvPicPr>
          <p:nvPr/>
        </p:nvPicPr>
        <p:blipFill>
          <a:blip r:embed="rId2" cstate="print"/>
          <a:srcRect/>
          <a:stretch>
            <a:fillRect/>
          </a:stretch>
        </p:blipFill>
        <p:spPr bwMode="auto">
          <a:xfrm flipH="1">
            <a:off x="5364088" y="321206"/>
            <a:ext cx="3295650" cy="571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2537524925"/>
      </p:ext>
    </p:extLst>
  </p:cSld>
  <p:clrMapOvr>
    <a:masterClrMapping/>
  </p:clrMapOvr>
  <p:transition advTm="12000">
    <p:wedg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Новая папка\картинки\398696-blackangel.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1025" name="Rectangle 1"/>
          <p:cNvSpPr>
            <a:spLocks noChangeArrowheads="1"/>
          </p:cNvSpPr>
          <p:nvPr/>
        </p:nvSpPr>
        <p:spPr bwMode="auto">
          <a:xfrm>
            <a:off x="611560" y="260648"/>
            <a:ext cx="8208912" cy="3888431"/>
          </a:xfrm>
          <a:prstGeom prst="rect">
            <a:avLst/>
          </a:prstGeom>
          <a:noFill/>
          <a:ln w="9525">
            <a:noFill/>
            <a:miter lim="800000"/>
            <a:headEnd/>
            <a:tailEnd/>
          </a:ln>
          <a:effectLst/>
        </p:spPr>
        <p:txBody>
          <a:bodyPr vert="horz" wrap="square" lIns="91440" tIns="45720" rIns="91440" bIns="45720" numCol="1" anchor="ctr" anchorCtr="0" compatLnSpc="1">
            <a:prstTxWarp prst="textChevron">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ru-RU"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Уход за кошками</a:t>
            </a:r>
          </a:p>
          <a:p>
            <a:pPr marL="0" marR="0" lvl="0" indent="0" algn="l" defTabSz="914400" rtl="0" eaLnBrk="0" fontAlgn="base" latinLnBrk="0" hangingPunct="0">
              <a:lnSpc>
                <a:spcPct val="100000"/>
              </a:lnSpc>
              <a:spcBef>
                <a:spcPct val="0"/>
              </a:spcBef>
              <a:spcAft>
                <a:spcPct val="0"/>
              </a:spcAft>
              <a:buClrTx/>
              <a:buSzTx/>
              <a:buFontTx/>
              <a:buNone/>
              <a:tabLst/>
            </a:pPr>
            <a:endParaRPr lang="ru-RU"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endParaRPr>
          </a:p>
        </p:txBody>
      </p:sp>
    </p:spTree>
  </p:cSld>
  <p:clrMapOvr>
    <a:masterClrMapping/>
  </p:clrMapOvr>
  <p:transition advTm="12000">
    <p:wedg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Новая папка\скан Сыроватская С.И\1 - 0016.tif"/>
          <p:cNvPicPr>
            <a:picLocks noChangeAspect="1" noChangeArrowheads="1"/>
          </p:cNvPicPr>
          <p:nvPr/>
        </p:nvPicPr>
        <p:blipFill>
          <a:blip r:embed="rId2" cstate="print"/>
          <a:srcRect r="19519" b="18389"/>
          <a:stretch>
            <a:fillRect/>
          </a:stretch>
        </p:blipFill>
        <p:spPr bwMode="auto">
          <a:xfrm>
            <a:off x="5220072" y="116632"/>
            <a:ext cx="3807298" cy="6624736"/>
          </a:xfrm>
          <a:prstGeom prst="rect">
            <a:avLst/>
          </a:prstGeom>
          <a:noFill/>
        </p:spPr>
      </p:pic>
      <p:sp>
        <p:nvSpPr>
          <p:cNvPr id="3" name="Прямоугольник 2"/>
          <p:cNvSpPr/>
          <p:nvPr/>
        </p:nvSpPr>
        <p:spPr>
          <a:xfrm>
            <a:off x="179512" y="116632"/>
            <a:ext cx="5040560" cy="1015663"/>
          </a:xfrm>
          <a:prstGeom prst="rect">
            <a:avLst/>
          </a:prstGeom>
        </p:spPr>
        <p:txBody>
          <a:bodyPr wrap="square">
            <a:spAutoFit/>
          </a:bodyPr>
          <a:lstStyle/>
          <a:p>
            <a:pPr algn="just"/>
            <a:r>
              <a:rPr lang="ru-RU" sz="2000" b="1" dirty="0" smtClean="0">
                <a:latin typeface="Lucida Console" pitchFamily="49" charset="0"/>
              </a:rPr>
              <a:t>П674я20 Э68 Энциклопедия ухода за кошкой. - М. : </a:t>
            </a:r>
            <a:r>
              <a:rPr lang="ru-RU" sz="2000" b="1" dirty="0" err="1" smtClean="0">
                <a:latin typeface="Lucida Console" pitchFamily="49" charset="0"/>
              </a:rPr>
              <a:t>ЭКСМО-Пресс</a:t>
            </a:r>
            <a:r>
              <a:rPr lang="ru-RU" sz="2000" b="1" dirty="0" smtClean="0">
                <a:latin typeface="Lucida Console" pitchFamily="49" charset="0"/>
              </a:rPr>
              <a:t>; Лик-пресс, 2001. - 272 с</a:t>
            </a:r>
            <a:endParaRPr lang="ru-RU" sz="2000" b="1" dirty="0">
              <a:latin typeface="Lucida Console" pitchFamily="49" charset="0"/>
            </a:endParaRPr>
          </a:p>
        </p:txBody>
      </p:sp>
      <p:sp>
        <p:nvSpPr>
          <p:cNvPr id="4" name="Прямоугольник 3"/>
          <p:cNvSpPr/>
          <p:nvPr/>
        </p:nvSpPr>
        <p:spPr>
          <a:xfrm>
            <a:off x="251520" y="1268760"/>
            <a:ext cx="4896544" cy="5632311"/>
          </a:xfrm>
          <a:prstGeom prst="rect">
            <a:avLst/>
          </a:prstGeom>
        </p:spPr>
        <p:txBody>
          <a:bodyPr wrap="square">
            <a:spAutoFit/>
          </a:bodyPr>
          <a:lstStyle/>
          <a:p>
            <a:pPr algn="just"/>
            <a:r>
              <a:rPr lang="ru-RU" b="1" dirty="0" smtClean="0">
                <a:latin typeface="Lucida Console" pitchFamily="49" charset="0"/>
              </a:rPr>
              <a:t>Сотни ценных практических советов по уходу за кошкой с первых дней жизни котенка: выбор котенка; подготовка жилья для котенка; приучение к гигиене; кормление котенка и взрослой кошки; выбор кормов; основные правила ухода за котенком и взрослой кошкой; установление контакта, язык тела кошки; проблема адаптации кошки при временном отсутствии хозяев; первая помощь при несчастных случаях и травмах; лечение распространенных заболеваний методами традиционной медицины; приемы альтернативной медицины: </a:t>
            </a:r>
            <a:r>
              <a:rPr lang="ru-RU" b="1" dirty="0" err="1" smtClean="0">
                <a:latin typeface="Lucida Console" pitchFamily="49" charset="0"/>
              </a:rPr>
              <a:t>ароматерапия</a:t>
            </a:r>
            <a:r>
              <a:rPr lang="ru-RU" b="1" dirty="0" smtClean="0">
                <a:latin typeface="Lucida Console" pitchFamily="49" charset="0"/>
              </a:rPr>
              <a:t>, гомеопатия, </a:t>
            </a:r>
            <a:r>
              <a:rPr lang="ru-RU" b="1" dirty="0" err="1" smtClean="0">
                <a:latin typeface="Lucida Console" pitchFamily="49" charset="0"/>
              </a:rPr>
              <a:t>траволечение</a:t>
            </a:r>
            <a:r>
              <a:rPr lang="ru-RU" b="1" dirty="0" smtClean="0">
                <a:latin typeface="Lucida Console" pitchFamily="49" charset="0"/>
              </a:rPr>
              <a:t>, массаж, акупунктура, лечение минералами и многое другое; профилактика заболеваний</a:t>
            </a:r>
            <a:endParaRPr lang="ru-RU" b="1" dirty="0">
              <a:latin typeface="Lucida Console" pitchFamily="49" charset="0"/>
            </a:endParaRPr>
          </a:p>
        </p:txBody>
      </p:sp>
    </p:spTree>
  </p:cSld>
  <p:clrMapOvr>
    <a:masterClrMapping/>
  </p:clrMapOvr>
  <p:transition advTm="12000">
    <p:wedg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73" name="Picture 9" descr="&amp;Kcy;&amp;acy;&amp;rcy;&amp;tcy;&amp;icy;&amp;ncy;&amp;kcy;&amp;icy; &amp;pcy;&amp;ocy; &amp;zcy;&amp;acy;&amp;pcy;&amp;rcy;&amp;ocy;&amp;scy;&amp;ucy; &amp;ucy;&amp;khcy;&amp;ocy;&amp;dcy; &amp;zcy;&amp;acy;  &amp;zcy;&amp;ucy;&amp;bcy;&amp;acy;&amp;mcy;&amp;icy; &amp;kcy;&amp;ocy;&amp;shcy;&amp;iecy;&amp;kcy;"/>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Прямоугольник 1"/>
          <p:cNvSpPr/>
          <p:nvPr/>
        </p:nvSpPr>
        <p:spPr>
          <a:xfrm>
            <a:off x="827584" y="188640"/>
            <a:ext cx="7920880" cy="1440160"/>
          </a:xfrm>
          <a:prstGeom prst="rect">
            <a:avLst/>
          </a:prstGeom>
        </p:spPr>
        <p:txBody>
          <a:bodyPr wrap="square">
            <a:prstTxWarp prst="textChevron">
              <a:avLst/>
            </a:prstTxWarp>
            <a:spAutoFit/>
          </a:bodyPr>
          <a:lstStyle/>
          <a:p>
            <a:pPr algn="ctr"/>
            <a:r>
              <a:rPr lang="ru-RU"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Уход за зубами</a:t>
            </a:r>
          </a:p>
        </p:txBody>
      </p:sp>
      <p:sp>
        <p:nvSpPr>
          <p:cNvPr id="3" name="Прямоугольник 2"/>
          <p:cNvSpPr/>
          <p:nvPr/>
        </p:nvSpPr>
        <p:spPr>
          <a:xfrm>
            <a:off x="0" y="2276872"/>
            <a:ext cx="8964488" cy="4524315"/>
          </a:xfrm>
          <a:prstGeom prst="rect">
            <a:avLst/>
          </a:prstGeom>
        </p:spPr>
        <p:txBody>
          <a:bodyPr wrap="square">
            <a:spAutoFit/>
          </a:bodyPr>
          <a:lstStyle/>
          <a:p>
            <a:pPr algn="just"/>
            <a:r>
              <a:rPr lang="ru-RU" sz="36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Одной из главных забот любого хозяина кошки является уход за зубами его любимицы. Это крайне важно, ведь у кошек тоже могут возникать серьезные проблемы с зубами, и если не уделять кошке должного внимания, последствия могут быть печальными</a:t>
            </a:r>
            <a:endParaRPr lang="ru-RU" sz="3600" b="1" dirty="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endParaRPr>
          </a:p>
        </p:txBody>
      </p:sp>
      <p:sp>
        <p:nvSpPr>
          <p:cNvPr id="62468" name="AutoShape 4" descr="&amp;Kcy;&amp;acy;&amp;rcy;&amp;tcy;&amp;icy;&amp;ncy;&amp;kcy;&amp;icy; &amp;pcy;&amp;ocy; &amp;zcy;&amp;acy;&amp;pcy;&amp;rcy;&amp;ocy;&amp;scy;&amp;ucy; &amp;ucy;&amp;khcy;&amp;ocy;&amp;dcy; &amp;zcy;&amp;acy; &amp;kcy;&amp;ocy;&amp;shcy;&amp;iecy;&amp;kcy;"/>
          <p:cNvSpPr>
            <a:spLocks noChangeAspect="1" noChangeArrowheads="1"/>
          </p:cNvSpPr>
          <p:nvPr/>
        </p:nvSpPr>
        <p:spPr bwMode="auto">
          <a:xfrm>
            <a:off x="155575" y="-1804988"/>
            <a:ext cx="5715000" cy="3762376"/>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ransition advTm="12000">
    <p:wedg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Новая папка\скан Сыроватская С.И\1 - 0011.tif"/>
          <p:cNvPicPr>
            <a:picLocks noChangeAspect="1" noChangeArrowheads="1"/>
          </p:cNvPicPr>
          <p:nvPr/>
        </p:nvPicPr>
        <p:blipFill>
          <a:blip r:embed="rId2" cstate="print"/>
          <a:srcRect l="861" t="685" r="31100" b="26040"/>
          <a:stretch>
            <a:fillRect/>
          </a:stretch>
        </p:blipFill>
        <p:spPr bwMode="auto">
          <a:xfrm>
            <a:off x="4860032" y="188640"/>
            <a:ext cx="4070540" cy="6552728"/>
          </a:xfrm>
          <a:prstGeom prst="rect">
            <a:avLst/>
          </a:prstGeom>
          <a:noFill/>
        </p:spPr>
      </p:pic>
      <p:sp>
        <p:nvSpPr>
          <p:cNvPr id="3" name="Прямоугольник 2"/>
          <p:cNvSpPr/>
          <p:nvPr/>
        </p:nvSpPr>
        <p:spPr>
          <a:xfrm>
            <a:off x="251520" y="188640"/>
            <a:ext cx="4536504" cy="2862322"/>
          </a:xfrm>
          <a:prstGeom prst="rect">
            <a:avLst/>
          </a:prstGeom>
        </p:spPr>
        <p:txBody>
          <a:bodyPr wrap="square">
            <a:spAutoFit/>
          </a:bodyPr>
          <a:lstStyle/>
          <a:p>
            <a:pPr algn="just"/>
            <a:r>
              <a:rPr lang="ru-RU" sz="2000" b="1" dirty="0" smtClean="0">
                <a:latin typeface="Lucida Console" pitchFamily="49" charset="0"/>
              </a:rPr>
              <a:t>П674 Б66 </a:t>
            </a:r>
            <a:r>
              <a:rPr lang="ru-RU" sz="2000" b="1" dirty="0" err="1" smtClean="0">
                <a:latin typeface="Lucida Console" pitchFamily="49" charset="0"/>
              </a:rPr>
              <a:t>Битетто</a:t>
            </a:r>
            <a:r>
              <a:rPr lang="ru-RU" sz="2000" b="1" dirty="0" smtClean="0">
                <a:latin typeface="Lucida Console" pitchFamily="49" charset="0"/>
              </a:rPr>
              <a:t>, Дж.  Практический уход за котенком: : настольный справочник по сохранению здоровья вашего котенка, выращиванию и уходу за ним / Дж. </a:t>
            </a:r>
            <a:r>
              <a:rPr lang="ru-RU" sz="2000" b="1" dirty="0" err="1" smtClean="0">
                <a:latin typeface="Lucida Console" pitchFamily="49" charset="0"/>
              </a:rPr>
              <a:t>Битетто</a:t>
            </a:r>
            <a:r>
              <a:rPr lang="ru-RU" sz="2000" b="1" dirty="0" smtClean="0">
                <a:latin typeface="Lucida Console" pitchFamily="49" charset="0"/>
              </a:rPr>
              <a:t>. - М. : ЗАО Изд-во </a:t>
            </a:r>
            <a:r>
              <a:rPr lang="ru-RU" sz="2000" b="1" dirty="0" err="1" smtClean="0">
                <a:latin typeface="Lucida Console" pitchFamily="49" charset="0"/>
              </a:rPr>
              <a:t>Центрполиграф</a:t>
            </a:r>
            <a:r>
              <a:rPr lang="ru-RU" sz="2000" b="1" dirty="0" smtClean="0">
                <a:latin typeface="Lucida Console" pitchFamily="49" charset="0"/>
              </a:rPr>
              <a:t>, 2000. - 316 с</a:t>
            </a:r>
            <a:endParaRPr lang="ru-RU" sz="2000" b="1" dirty="0">
              <a:latin typeface="Lucida Console" pitchFamily="49" charset="0"/>
            </a:endParaRPr>
          </a:p>
        </p:txBody>
      </p:sp>
      <p:sp>
        <p:nvSpPr>
          <p:cNvPr id="4" name="Прямоугольник 3"/>
          <p:cNvSpPr/>
          <p:nvPr/>
        </p:nvSpPr>
        <p:spPr>
          <a:xfrm>
            <a:off x="251520" y="2996952"/>
            <a:ext cx="4464496" cy="3693319"/>
          </a:xfrm>
          <a:prstGeom prst="rect">
            <a:avLst/>
          </a:prstGeom>
        </p:spPr>
        <p:txBody>
          <a:bodyPr wrap="square">
            <a:spAutoFit/>
          </a:bodyPr>
          <a:lstStyle/>
          <a:p>
            <a:pPr algn="just"/>
            <a:r>
              <a:rPr lang="ru-RU" b="1" dirty="0" smtClean="0">
                <a:latin typeface="Lucida Console" pitchFamily="49" charset="0"/>
              </a:rPr>
              <a:t>Эта книга целиком посвящена котенку и тем проблемам, которые встают перед владельцами, желающими приобрести или уже имеющими питомцев. Автор рассказывает, как приобрести котенка, правильно вырастить и воспитать его, а также о том, как сделать так, чтобы он был здоровым и избежал целого ряда заболеваний, подстерегающих его на каждом шагу</a:t>
            </a:r>
            <a:endParaRPr lang="ru-RU" b="1" dirty="0">
              <a:latin typeface="Lucida Console" pitchFamily="49" charset="0"/>
            </a:endParaRPr>
          </a:p>
        </p:txBody>
      </p:sp>
    </p:spTree>
  </p:cSld>
  <p:clrMapOvr>
    <a:masterClrMapping/>
  </p:clrMapOvr>
  <p:transition advTm="12000">
    <p:wedg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amp;Kcy;&amp;acy;&amp;rcy;&amp;tcy;&amp;icy;&amp;ncy;&amp;kcy;&amp;icy; &amp;pcy;&amp;ocy; &amp;zcy;&amp;acy;&amp;pcy;&amp;rcy;&amp;ocy;&amp;scy;&amp;ucy; &amp;kcy;&amp;ocy;&amp;rcy;&amp;mcy;&amp;lcy;&amp;iecy;&amp;ncy;&amp;icy;&amp;iecy; &amp;kcy;&amp;ocy;&amp;shcy;&amp;iecy;&amp;kcy;"/>
          <p:cNvPicPr>
            <a:picLocks noChangeAspect="1" noChangeArrowheads="1"/>
          </p:cNvPicPr>
          <p:nvPr/>
        </p:nvPicPr>
        <p:blipFill>
          <a:blip r:embed="rId2" cstate="print"/>
          <a:srcRect/>
          <a:stretch>
            <a:fillRect/>
          </a:stretch>
        </p:blipFill>
        <p:spPr bwMode="auto">
          <a:xfrm>
            <a:off x="-3" y="-1"/>
            <a:ext cx="9144003" cy="6858001"/>
          </a:xfrm>
          <a:prstGeom prst="rect">
            <a:avLst/>
          </a:prstGeom>
          <a:ln>
            <a:noFill/>
          </a:ln>
          <a:effectLst>
            <a:outerShdw blurRad="292100" dist="139700" dir="2700000" algn="tl" rotWithShape="0">
              <a:srgbClr val="333333">
                <a:alpha val="65000"/>
              </a:srgbClr>
            </a:outerShdw>
          </a:effectLst>
        </p:spPr>
      </p:pic>
      <p:sp>
        <p:nvSpPr>
          <p:cNvPr id="2" name="Прямоугольник 1"/>
          <p:cNvSpPr/>
          <p:nvPr/>
        </p:nvSpPr>
        <p:spPr>
          <a:xfrm>
            <a:off x="755576" y="188640"/>
            <a:ext cx="7488832" cy="1728192"/>
          </a:xfrm>
          <a:prstGeom prst="rect">
            <a:avLst/>
          </a:prstGeom>
        </p:spPr>
        <p:txBody>
          <a:bodyPr wrap="square">
            <a:prstTxWarp prst="textChevron">
              <a:avLst/>
            </a:prstTxWarp>
            <a:spAutoFit/>
          </a:bodyPr>
          <a:lstStyle/>
          <a:p>
            <a:pPr algn="ctr"/>
            <a:r>
              <a:rPr lang="ru-RU"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Кормление кошек</a:t>
            </a:r>
          </a:p>
        </p:txBody>
      </p:sp>
      <p:sp>
        <p:nvSpPr>
          <p:cNvPr id="4" name="Прямоугольник 3"/>
          <p:cNvSpPr/>
          <p:nvPr/>
        </p:nvSpPr>
        <p:spPr>
          <a:xfrm>
            <a:off x="0" y="1964353"/>
            <a:ext cx="9144000" cy="4893647"/>
          </a:xfrm>
          <a:prstGeom prst="rect">
            <a:avLst/>
          </a:prstGeom>
        </p:spPr>
        <p:txBody>
          <a:bodyPr wrap="square">
            <a:spAutoFit/>
          </a:bodyPr>
          <a:lstStyle/>
          <a:p>
            <a:pPr algn="just"/>
            <a:r>
              <a:rPr lang="ru-RU" sz="26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В любых условиях питание кошки должно организовываться с особой тщательностью. Это предполагает, что рацион питания кошки должен обязательно предусматривать натуральные компоненты, а не только консервы и сухой корм. Зачастую кормление кошки сухим кормом приводит к тому, что они моментально привыкают к одному виду еды и совершенно не реагируют на другие варианты. Поэтому в рацион нужно обязательно включать овощи, зелень и фрукты, а также давать животному витамины</a:t>
            </a:r>
          </a:p>
        </p:txBody>
      </p:sp>
    </p:spTree>
  </p:cSld>
  <p:clrMapOvr>
    <a:masterClrMapping/>
  </p:clrMapOvr>
  <p:transition advTm="12000">
    <p:wedg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Новая папка\скан Сыроватская С.И\1 - 0006.tif"/>
          <p:cNvPicPr>
            <a:picLocks noChangeAspect="1" noChangeArrowheads="1"/>
          </p:cNvPicPr>
          <p:nvPr/>
        </p:nvPicPr>
        <p:blipFill>
          <a:blip r:embed="rId2" cstate="print"/>
          <a:srcRect l="1905" r="39038" b="33325"/>
          <a:stretch>
            <a:fillRect/>
          </a:stretch>
        </p:blipFill>
        <p:spPr bwMode="auto">
          <a:xfrm>
            <a:off x="5004048" y="116632"/>
            <a:ext cx="3929690" cy="6624736"/>
          </a:xfrm>
          <a:prstGeom prst="rect">
            <a:avLst/>
          </a:prstGeom>
          <a:noFill/>
        </p:spPr>
      </p:pic>
      <p:sp>
        <p:nvSpPr>
          <p:cNvPr id="3" name="Прямоугольник 2"/>
          <p:cNvSpPr/>
          <p:nvPr/>
        </p:nvSpPr>
        <p:spPr>
          <a:xfrm>
            <a:off x="179512" y="116633"/>
            <a:ext cx="4608512" cy="2554545"/>
          </a:xfrm>
          <a:prstGeom prst="rect">
            <a:avLst/>
          </a:prstGeom>
        </p:spPr>
        <p:txBody>
          <a:bodyPr wrap="square">
            <a:spAutoFit/>
          </a:bodyPr>
          <a:lstStyle/>
          <a:p>
            <a:pPr algn="just"/>
            <a:r>
              <a:rPr lang="ru-RU" sz="2000" b="1" dirty="0" smtClean="0">
                <a:latin typeface="Lucida Console" pitchFamily="49" charset="0"/>
              </a:rPr>
              <a:t>П674 Д55 </a:t>
            </a:r>
            <a:r>
              <a:rPr lang="ru-RU" sz="2000" b="1" dirty="0" err="1" smtClean="0">
                <a:latin typeface="Lucida Console" pitchFamily="49" charset="0"/>
              </a:rPr>
              <a:t>Добенекер</a:t>
            </a:r>
            <a:r>
              <a:rPr lang="ru-RU" sz="2000" b="1" dirty="0" smtClean="0">
                <a:latin typeface="Lucida Console" pitchFamily="49" charset="0"/>
              </a:rPr>
              <a:t>, Б.   Кормление кошки. Основы питания. Пищеварение. Разнообразие кормов. Приготовление корма. Проблемы с кормлением / Б. </a:t>
            </a:r>
            <a:r>
              <a:rPr lang="ru-RU" sz="2000" b="1" dirty="0" err="1" smtClean="0">
                <a:latin typeface="Lucida Console" pitchFamily="49" charset="0"/>
              </a:rPr>
              <a:t>Добенекер</a:t>
            </a:r>
            <a:r>
              <a:rPr lang="ru-RU" sz="2000" b="1" dirty="0" smtClean="0">
                <a:latin typeface="Lucida Console" pitchFamily="49" charset="0"/>
              </a:rPr>
              <a:t>, К. </a:t>
            </a:r>
            <a:r>
              <a:rPr lang="ru-RU" sz="2000" b="1" dirty="0" err="1" smtClean="0">
                <a:latin typeface="Lucida Console" pitchFamily="49" charset="0"/>
              </a:rPr>
              <a:t>Тилен</a:t>
            </a:r>
            <a:r>
              <a:rPr lang="ru-RU" sz="2000" b="1" dirty="0" smtClean="0">
                <a:latin typeface="Lucida Console" pitchFamily="49" charset="0"/>
              </a:rPr>
              <a:t>. - М. : АКВАРИУМ ЛТД, 1999. - 144 с</a:t>
            </a:r>
            <a:endParaRPr lang="ru-RU" sz="2000" b="1" dirty="0">
              <a:latin typeface="Lucida Console" pitchFamily="49" charset="0"/>
            </a:endParaRPr>
          </a:p>
        </p:txBody>
      </p:sp>
      <p:sp>
        <p:nvSpPr>
          <p:cNvPr id="4" name="Прямоугольник 3"/>
          <p:cNvSpPr/>
          <p:nvPr/>
        </p:nvSpPr>
        <p:spPr>
          <a:xfrm>
            <a:off x="179512" y="2636912"/>
            <a:ext cx="4680520" cy="4237444"/>
          </a:xfrm>
          <a:prstGeom prst="rect">
            <a:avLst/>
          </a:prstGeom>
        </p:spPr>
        <p:txBody>
          <a:bodyPr wrap="square">
            <a:spAutoFit/>
          </a:bodyPr>
          <a:lstStyle/>
          <a:p>
            <a:pPr algn="just"/>
            <a:r>
              <a:rPr lang="ru-RU" sz="2000" b="1" dirty="0" smtClean="0">
                <a:latin typeface="Lucida Console" pitchFamily="49" charset="0"/>
              </a:rPr>
              <a:t>Основы питания. Пищеварение. Разнообразие кормов. Приготовление корма. </a:t>
            </a:r>
          </a:p>
          <a:p>
            <a:pPr algn="just"/>
            <a:r>
              <a:rPr lang="ru-RU" sz="2000" b="1" dirty="0" smtClean="0">
                <a:latin typeface="Lucida Console" pitchFamily="49" charset="0"/>
              </a:rPr>
              <a:t>Проблемы с кормлением</a:t>
            </a:r>
            <a:br>
              <a:rPr lang="ru-RU" sz="2000" b="1" dirty="0" smtClean="0">
                <a:latin typeface="Lucida Console" pitchFamily="49" charset="0"/>
              </a:rPr>
            </a:br>
            <a:r>
              <a:rPr lang="ru-RU" sz="2000" b="1" dirty="0" smtClean="0">
                <a:latin typeface="Lucida Console" pitchFamily="49" charset="0"/>
              </a:rPr>
              <a:t>Правильное кормление кошки — основа ее здоровья. Эта книга поможет вам рационально и правильно кормить свою "приносящую счастье" кошку. Здесь, анализируются готовые корма и даются рецепты по приготовлению пиши для животного в домашних условиях</a:t>
            </a:r>
            <a:endParaRPr lang="ru-RU" sz="2000" b="1" dirty="0">
              <a:latin typeface="Lucida Console" pitchFamily="49" charset="0"/>
            </a:endParaRPr>
          </a:p>
        </p:txBody>
      </p:sp>
    </p:spTree>
  </p:cSld>
  <p:clrMapOvr>
    <a:masterClrMapping/>
  </p:clrMapOvr>
  <p:transition advTm="12000">
    <p:wedg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F:\Новая папка\картинки\koshka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Прямоугольник 1"/>
          <p:cNvSpPr/>
          <p:nvPr/>
        </p:nvSpPr>
        <p:spPr>
          <a:xfrm>
            <a:off x="539552" y="332656"/>
            <a:ext cx="8064896" cy="1152128"/>
          </a:xfrm>
          <a:prstGeom prst="rect">
            <a:avLst/>
          </a:prstGeom>
        </p:spPr>
        <p:txBody>
          <a:bodyPr wrap="none">
            <a:prstTxWarp prst="textChevron">
              <a:avLst/>
            </a:prstTxWarp>
            <a:spAutoFit/>
          </a:bodyPr>
          <a:lstStyle/>
          <a:p>
            <a:r>
              <a:rPr lang="ru-RU"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Купание кошек</a:t>
            </a:r>
          </a:p>
        </p:txBody>
      </p:sp>
      <p:sp>
        <p:nvSpPr>
          <p:cNvPr id="4" name="Прямоугольник 3"/>
          <p:cNvSpPr/>
          <p:nvPr/>
        </p:nvSpPr>
        <p:spPr>
          <a:xfrm>
            <a:off x="0" y="1700808"/>
            <a:ext cx="9144000" cy="5001369"/>
          </a:xfrm>
          <a:prstGeom prst="rect">
            <a:avLst/>
          </a:prstGeom>
        </p:spPr>
        <p:txBody>
          <a:bodyPr wrap="square">
            <a:spAutoFit/>
          </a:bodyPr>
          <a:lstStyle/>
          <a:p>
            <a:pPr algn="just"/>
            <a:r>
              <a:rPr lang="ru-RU" sz="29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Купание кошек также является средством ухода за шерстью, хотя многие животные в этом не нуждаются - им достаточно </a:t>
            </a:r>
            <a:r>
              <a:rPr lang="ru-RU" sz="2900" b="1" dirty="0" err="1"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вылизывания</a:t>
            </a:r>
            <a:r>
              <a:rPr lang="ru-RU" sz="29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 Но иногда они могут вымазаться до такой степени, что без ванной просто не обойтись. Купание служит лучшим способом избавления от насекомых-паразитов. Следует помнить, что мыть больного зверька противопоказано - в этом случае он может подвергнуться инфекции</a:t>
            </a:r>
          </a:p>
        </p:txBody>
      </p:sp>
    </p:spTree>
  </p:cSld>
  <p:clrMapOvr>
    <a:masterClrMapping/>
  </p:clrMapOvr>
  <p:transition advTm="12000">
    <p:wedg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Новая папка\скан Сыроватская С.И\1 - 0009.tif"/>
          <p:cNvPicPr>
            <a:picLocks noChangeAspect="1" noChangeArrowheads="1"/>
          </p:cNvPicPr>
          <p:nvPr/>
        </p:nvPicPr>
        <p:blipFill>
          <a:blip r:embed="rId2" cstate="print"/>
          <a:srcRect l="4279" r="32855" b="32136"/>
          <a:stretch>
            <a:fillRect/>
          </a:stretch>
        </p:blipFill>
        <p:spPr bwMode="auto">
          <a:xfrm>
            <a:off x="5076056" y="116632"/>
            <a:ext cx="3886465" cy="6624736"/>
          </a:xfrm>
          <a:prstGeom prst="rect">
            <a:avLst/>
          </a:prstGeom>
          <a:noFill/>
        </p:spPr>
      </p:pic>
      <p:sp>
        <p:nvSpPr>
          <p:cNvPr id="3" name="Прямоугольник 2"/>
          <p:cNvSpPr/>
          <p:nvPr/>
        </p:nvSpPr>
        <p:spPr>
          <a:xfrm>
            <a:off x="179512" y="2564904"/>
            <a:ext cx="4824536" cy="4154984"/>
          </a:xfrm>
          <a:prstGeom prst="rect">
            <a:avLst/>
          </a:prstGeom>
        </p:spPr>
        <p:txBody>
          <a:bodyPr wrap="square">
            <a:spAutoFit/>
          </a:bodyPr>
          <a:lstStyle/>
          <a:p>
            <a:pPr algn="just"/>
            <a:r>
              <a:rPr lang="ru-RU" sz="2200" b="1" dirty="0" smtClean="0">
                <a:latin typeface="Lucida Console" pitchFamily="49" charset="0"/>
              </a:rPr>
              <a:t>Приведен справочный материал по кормлению и различным болезням собак и кошек, лечению больных животных и диетическому кормлению.</a:t>
            </a:r>
          </a:p>
          <a:p>
            <a:pPr algn="just"/>
            <a:r>
              <a:rPr lang="ru-RU" sz="2200" b="1" dirty="0" smtClean="0">
                <a:latin typeface="Lucida Console" pitchFamily="49" charset="0"/>
              </a:rPr>
              <a:t> Для студентов, обучающихся по специальности «Ветеринария», преподавателей и различных категорий ветеринарных работников</a:t>
            </a:r>
            <a:endParaRPr lang="ru-RU" sz="2200" b="1" dirty="0">
              <a:latin typeface="Lucida Console" pitchFamily="49" charset="0"/>
            </a:endParaRPr>
          </a:p>
        </p:txBody>
      </p:sp>
      <p:sp>
        <p:nvSpPr>
          <p:cNvPr id="4" name="Прямоугольник 3"/>
          <p:cNvSpPr/>
          <p:nvPr/>
        </p:nvSpPr>
        <p:spPr>
          <a:xfrm>
            <a:off x="179512" y="260648"/>
            <a:ext cx="4752528" cy="2308324"/>
          </a:xfrm>
          <a:prstGeom prst="rect">
            <a:avLst/>
          </a:prstGeom>
        </p:spPr>
        <p:txBody>
          <a:bodyPr wrap="square">
            <a:spAutoFit/>
          </a:bodyPr>
          <a:lstStyle/>
          <a:p>
            <a:pPr algn="just"/>
            <a:r>
              <a:rPr lang="ru-RU" sz="2400" b="1" dirty="0" smtClean="0">
                <a:latin typeface="Lucida Console" pitchFamily="49" charset="0"/>
              </a:rPr>
              <a:t>П67 К66 Кормление и болезни собак и кошек : справочник / под ред. А.А. </a:t>
            </a:r>
            <a:r>
              <a:rPr lang="ru-RU" sz="2400" b="1" dirty="0" err="1" smtClean="0">
                <a:latin typeface="Lucida Console" pitchFamily="49" charset="0"/>
              </a:rPr>
              <a:t>Стекольникова</a:t>
            </a:r>
            <a:r>
              <a:rPr lang="ru-RU" sz="2400" b="1" dirty="0" smtClean="0">
                <a:latin typeface="Lucida Console" pitchFamily="49" charset="0"/>
              </a:rPr>
              <a:t>. - СПб. : Лань, 2005. - 608 с</a:t>
            </a:r>
            <a:endParaRPr lang="ru-RU" sz="2400" dirty="0">
              <a:latin typeface="Lucida Console" pitchFamily="49" charset="0"/>
            </a:endParaRPr>
          </a:p>
        </p:txBody>
      </p:sp>
    </p:spTree>
  </p:cSld>
  <p:clrMapOvr>
    <a:masterClrMapping/>
  </p:clrMapOvr>
  <p:transition advTm="12000">
    <p:wedg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F:\Новая папка\картинки\kak-priuchit-kotenka-k-tualetu-logo-1024x54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Прямоугольник 1"/>
          <p:cNvSpPr/>
          <p:nvPr/>
        </p:nvSpPr>
        <p:spPr>
          <a:xfrm>
            <a:off x="471408" y="113455"/>
            <a:ext cx="8297955" cy="1587354"/>
          </a:xfrm>
          <a:prstGeom prst="rect">
            <a:avLst/>
          </a:prstGeom>
        </p:spPr>
        <p:txBody>
          <a:bodyPr wrap="none">
            <a:prstTxWarp prst="textChevron">
              <a:avLst/>
            </a:prstTxWarp>
            <a:spAutoFit/>
          </a:bodyPr>
          <a:lstStyle/>
          <a:p>
            <a:r>
              <a:rPr lang="ru-RU"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Как приучить кошек к туалету </a:t>
            </a:r>
          </a:p>
        </p:txBody>
      </p:sp>
      <p:sp>
        <p:nvSpPr>
          <p:cNvPr id="4" name="Прямоугольник 3"/>
          <p:cNvSpPr/>
          <p:nvPr/>
        </p:nvSpPr>
        <p:spPr>
          <a:xfrm>
            <a:off x="0" y="1844824"/>
            <a:ext cx="9144000" cy="5078313"/>
          </a:xfrm>
          <a:prstGeom prst="rect">
            <a:avLst/>
          </a:prstGeom>
        </p:spPr>
        <p:txBody>
          <a:bodyPr wrap="square">
            <a:spAutoFit/>
          </a:bodyPr>
          <a:lstStyle/>
          <a:p>
            <a:pPr algn="just"/>
            <a:r>
              <a:rPr lang="ru-RU" sz="27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Закрытый туалет для кошки - это настоящее спасение, если животное слишком активно разбрасывает наполнитель, а также норовит "промахнуться". Более того, бывают очень стеснительные кошки, которые просто не могут пользоваться открытыми лотками, и в этом случае научить кошку ходить в туалет очень сложно, если вы не купите для нее закрытый лоток. Поэтому если вы всерьез думаете над тем, как выбрать туалет для кошки, постарайтесь учесть и ее интересы тоже</a:t>
            </a:r>
          </a:p>
        </p:txBody>
      </p:sp>
    </p:spTree>
  </p:cSld>
  <p:clrMapOvr>
    <a:masterClrMapping/>
  </p:clrMapOvr>
  <p:transition advTm="12000">
    <p:wedg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Новая папка\скан Сыроватская С.И\1 - 0007.tif"/>
          <p:cNvPicPr>
            <a:picLocks noChangeAspect="1" noChangeArrowheads="1"/>
          </p:cNvPicPr>
          <p:nvPr/>
        </p:nvPicPr>
        <p:blipFill>
          <a:blip r:embed="rId2" cstate="print"/>
          <a:srcRect l="1503" r="35723" b="30779"/>
          <a:stretch>
            <a:fillRect/>
          </a:stretch>
        </p:blipFill>
        <p:spPr bwMode="auto">
          <a:xfrm>
            <a:off x="5364088" y="116632"/>
            <a:ext cx="3566224" cy="6552728"/>
          </a:xfrm>
          <a:prstGeom prst="rect">
            <a:avLst/>
          </a:prstGeom>
          <a:noFill/>
        </p:spPr>
      </p:pic>
      <p:sp>
        <p:nvSpPr>
          <p:cNvPr id="3" name="Прямоугольник 2"/>
          <p:cNvSpPr/>
          <p:nvPr/>
        </p:nvSpPr>
        <p:spPr>
          <a:xfrm>
            <a:off x="179512" y="188640"/>
            <a:ext cx="5040560" cy="1384995"/>
          </a:xfrm>
          <a:prstGeom prst="rect">
            <a:avLst/>
          </a:prstGeom>
        </p:spPr>
        <p:txBody>
          <a:bodyPr wrap="square">
            <a:spAutoFit/>
          </a:bodyPr>
          <a:lstStyle/>
          <a:p>
            <a:pPr algn="just"/>
            <a:r>
              <a:rPr lang="ru-RU" sz="2100" b="1" dirty="0" smtClean="0">
                <a:latin typeface="Lucida Console" pitchFamily="49" charset="0"/>
              </a:rPr>
              <a:t>П674 Э14 Эванс, Дж. М. Полный справочник по уходу за кошками / Дж. М. Эванс, К. Уайт. - М. : АКВАРИУМ ЛТД, 2000. - 288 с</a:t>
            </a:r>
            <a:endParaRPr lang="ru-RU" sz="2100" b="1" dirty="0">
              <a:latin typeface="Lucida Console" pitchFamily="49" charset="0"/>
            </a:endParaRPr>
          </a:p>
        </p:txBody>
      </p:sp>
      <p:sp>
        <p:nvSpPr>
          <p:cNvPr id="4" name="Прямоугольник 3"/>
          <p:cNvSpPr/>
          <p:nvPr/>
        </p:nvSpPr>
        <p:spPr>
          <a:xfrm>
            <a:off x="251520" y="1628800"/>
            <a:ext cx="4896544" cy="4801314"/>
          </a:xfrm>
          <a:prstGeom prst="rect">
            <a:avLst/>
          </a:prstGeom>
        </p:spPr>
        <p:txBody>
          <a:bodyPr wrap="square">
            <a:spAutoFit/>
          </a:bodyPr>
          <a:lstStyle/>
          <a:p>
            <a:pPr algn="just"/>
            <a:r>
              <a:rPr lang="ru-RU" b="1" dirty="0" smtClean="0">
                <a:latin typeface="Lucida Console" pitchFamily="49" charset="0"/>
              </a:rPr>
              <a:t>Из книги вы сможете больше узнать о своей кошке, будь она гордым носителем прекрасной родословной или же улич­ной киской, которой посчастливилось найти приют в вашем доме. Вы сможете сделать вашу любимицу счастливей, и это принесет вам еще больше удовольствия от общения с ней. </a:t>
            </a:r>
            <a:br>
              <a:rPr lang="ru-RU" b="1" dirty="0" smtClean="0">
                <a:latin typeface="Lucida Console" pitchFamily="49" charset="0"/>
              </a:rPr>
            </a:br>
            <a:r>
              <a:rPr lang="ru-RU" b="1" dirty="0" smtClean="0">
                <a:latin typeface="Lucida Console" pitchFamily="49" charset="0"/>
              </a:rPr>
              <a:t>Этот справочник является руководством по всем аспектам ухода и лечения кошек, составленным всемирно известными авторами. Он содержит бесценную информацию для всех лю­бителей кошек, от опытных заводчиков до любителей, впервые взявших котенка</a:t>
            </a:r>
            <a:endParaRPr lang="ru-RU" b="1" dirty="0">
              <a:latin typeface="Lucida Console" pitchFamily="49" charset="0"/>
            </a:endParaRPr>
          </a:p>
        </p:txBody>
      </p:sp>
    </p:spTree>
  </p:cSld>
  <p:clrMapOvr>
    <a:masterClrMapping/>
  </p:clrMapOvr>
  <p:transition advTm="12000">
    <p:wedg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04664"/>
            <a:ext cx="5400600" cy="923330"/>
          </a:xfrm>
          <a:prstGeom prst="rect">
            <a:avLst/>
          </a:prstGeom>
        </p:spPr>
        <p:txBody>
          <a:bodyPr wrap="square">
            <a:spAutoFit/>
          </a:bodyPr>
          <a:lstStyle/>
          <a:p>
            <a:pPr algn="ctr">
              <a:lnSpc>
                <a:spcPct val="90000"/>
              </a:lnSpc>
              <a:spcBef>
                <a:spcPct val="20000"/>
              </a:spcBef>
              <a:buClr>
                <a:schemeClr val="hlink"/>
              </a:buClr>
              <a:buSzPct val="80000"/>
              <a:buFont typeface="Wingdings" pitchFamily="2" charset="2"/>
              <a:buNone/>
            </a:pPr>
            <a:r>
              <a:rPr lang="ru-RU" sz="2000" b="1" dirty="0">
                <a:solidFill>
                  <a:schemeClr val="accent1"/>
                </a:solidFill>
                <a:latin typeface="Lucida Console" panose="020B0609040504020204" pitchFamily="49" charset="0"/>
              </a:rPr>
              <a:t>Это одно из самых ранних изображений кошки. Оно датируется 2000 г. до нашей </a:t>
            </a:r>
            <a:r>
              <a:rPr lang="ru-RU" sz="2000" b="1" dirty="0" smtClean="0">
                <a:solidFill>
                  <a:schemeClr val="accent1"/>
                </a:solidFill>
                <a:latin typeface="Lucida Console" panose="020B0609040504020204" pitchFamily="49" charset="0"/>
              </a:rPr>
              <a:t>эры</a:t>
            </a:r>
            <a:endParaRPr lang="ru-RU" sz="2000" b="1" dirty="0">
              <a:solidFill>
                <a:schemeClr val="accent1"/>
              </a:solidFill>
              <a:latin typeface="Lucida Console" panose="020B0609040504020204" pitchFamily="49" charset="0"/>
            </a:endParaRPr>
          </a:p>
        </p:txBody>
      </p:sp>
      <p:pic>
        <p:nvPicPr>
          <p:cNvPr id="3" name="Picture 4" descr="KOSHKI-6"/>
          <p:cNvPicPr>
            <a:picLocks noChangeAspect="1" noChangeArrowheads="1"/>
          </p:cNvPicPr>
          <p:nvPr/>
        </p:nvPicPr>
        <p:blipFill>
          <a:blip r:embed="rId2" cstate="print"/>
          <a:srcRect/>
          <a:stretch>
            <a:fillRect/>
          </a:stretch>
        </p:blipFill>
        <p:spPr bwMode="auto">
          <a:xfrm>
            <a:off x="326443" y="1484784"/>
            <a:ext cx="5327650" cy="5040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Прямоугольник 3"/>
          <p:cNvSpPr/>
          <p:nvPr/>
        </p:nvSpPr>
        <p:spPr>
          <a:xfrm>
            <a:off x="5796136" y="1484783"/>
            <a:ext cx="2880320" cy="5262979"/>
          </a:xfrm>
          <a:prstGeom prst="rect">
            <a:avLst/>
          </a:prstGeom>
        </p:spPr>
        <p:txBody>
          <a:bodyPr wrap="square">
            <a:spAutoFit/>
          </a:bodyPr>
          <a:lstStyle/>
          <a:p>
            <a:pPr algn="ctr">
              <a:spcBef>
                <a:spcPct val="20000"/>
              </a:spcBef>
              <a:buClr>
                <a:schemeClr val="hlink"/>
              </a:buClr>
              <a:buSzPct val="80000"/>
            </a:pPr>
            <a:r>
              <a:rPr lang="ru-RU" sz="2800" b="1" dirty="0">
                <a:solidFill>
                  <a:schemeClr val="accent1"/>
                </a:solidFill>
                <a:latin typeface="Lucida Console" panose="020B0609040504020204" pitchFamily="49" charset="0"/>
              </a:rPr>
              <a:t>Исторические источники доказывают, что по всей долине Нила домашняя кошка пользовалась огромной любовью, уважением и </a:t>
            </a:r>
            <a:r>
              <a:rPr lang="ru-RU" sz="2800" b="1" dirty="0" smtClean="0">
                <a:solidFill>
                  <a:schemeClr val="accent1"/>
                </a:solidFill>
                <a:latin typeface="Lucida Console" panose="020B0609040504020204" pitchFamily="49" charset="0"/>
              </a:rPr>
              <a:t>привилегиями</a:t>
            </a:r>
            <a:endParaRPr lang="ru-RU" sz="2800" b="1" dirty="0">
              <a:solidFill>
                <a:schemeClr val="accent1"/>
              </a:solidFill>
              <a:latin typeface="Lucida Console" panose="020B0609040504020204" pitchFamily="49" charset="0"/>
            </a:endParaRPr>
          </a:p>
        </p:txBody>
      </p:sp>
    </p:spTree>
    <p:extLst>
      <p:ext uri="{BB962C8B-B14F-4D97-AF65-F5344CB8AC3E}">
        <p14:creationId xmlns="" xmlns:p14="http://schemas.microsoft.com/office/powerpoint/2010/main" val="2131094059"/>
      </p:ext>
    </p:extLst>
  </p:cSld>
  <p:clrMapOvr>
    <a:masterClrMapping/>
  </p:clrMapOvr>
  <p:transition advTm="12000">
    <p:wedg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8" name="Picture 6" descr="F:\Новая папка\картинки\punish-cat.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Прямоугольник 1"/>
          <p:cNvSpPr/>
          <p:nvPr/>
        </p:nvSpPr>
        <p:spPr>
          <a:xfrm>
            <a:off x="611560" y="116632"/>
            <a:ext cx="8064896" cy="1296144"/>
          </a:xfrm>
          <a:prstGeom prst="rect">
            <a:avLst/>
          </a:prstGeom>
        </p:spPr>
        <p:txBody>
          <a:bodyPr wrap="none">
            <a:prstTxWarp prst="textChevron">
              <a:avLst/>
            </a:prstTxWarp>
            <a:spAutoFit/>
          </a:bodyPr>
          <a:lstStyle/>
          <a:p>
            <a:r>
              <a:rPr lang="ru-RU"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Воспитание кошек</a:t>
            </a:r>
          </a:p>
        </p:txBody>
      </p:sp>
      <p:sp>
        <p:nvSpPr>
          <p:cNvPr id="4" name="Прямоугольник 3"/>
          <p:cNvSpPr/>
          <p:nvPr/>
        </p:nvSpPr>
        <p:spPr>
          <a:xfrm>
            <a:off x="0" y="1700808"/>
            <a:ext cx="9144000" cy="5016758"/>
          </a:xfrm>
          <a:prstGeom prst="rect">
            <a:avLst/>
          </a:prstGeom>
        </p:spPr>
        <p:txBody>
          <a:bodyPr wrap="square">
            <a:spAutoFit/>
          </a:bodyPr>
          <a:lstStyle/>
          <a:p>
            <a:pPr algn="just"/>
            <a:r>
              <a:rPr lang="ru-RU" sz="20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Воспитание должно предполагать постоянное - дружелюбное, но настойчивое! - внимание к вашему питомцу. Поэтому задача хозяев - ни в коем случае не накричать на зверя, а разъяснить ему, что именно делать нельзя.</a:t>
            </a:r>
          </a:p>
          <a:p>
            <a:pPr algn="just"/>
            <a:r>
              <a:rPr lang="ru-RU" sz="20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Особенно это касается своенравных пород животных, которые на крик могут обидеться и потом даже отомстить обидчику, так что, к примеру, воспитание шотландских кошек или воспитание сиамских кошек, должно быть очень аккуратным, взвешенным и осторожным.</a:t>
            </a:r>
          </a:p>
          <a:p>
            <a:pPr algn="just"/>
            <a:r>
              <a:rPr lang="ru-RU" sz="20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Воспитывая кошку, никогда не бейте ее. В частности, ни в коем случае нельзя бить питомца по голове, а также в районе хвоста, где у кошек находится что-то вроде солнечного сплетения. Эффективнее всего просто погрозить кошке пальцем, и это будет для нее самым лучшим наказанием - эти животные не любят, когда у них перед мордочкой трясут пальцами</a:t>
            </a:r>
          </a:p>
        </p:txBody>
      </p:sp>
    </p:spTree>
  </p:cSld>
  <p:clrMapOvr>
    <a:masterClrMapping/>
  </p:clrMapOvr>
  <p:transition advTm="12000">
    <p:wedg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Новая папка\скан Сыроватская С.И\1 - 0015.tif"/>
          <p:cNvPicPr>
            <a:picLocks noChangeAspect="1" noChangeArrowheads="1"/>
          </p:cNvPicPr>
          <p:nvPr/>
        </p:nvPicPr>
        <p:blipFill>
          <a:blip r:embed="rId2" cstate="print"/>
          <a:srcRect l="1900" r="23055" b="21759"/>
          <a:stretch>
            <a:fillRect/>
          </a:stretch>
        </p:blipFill>
        <p:spPr bwMode="auto">
          <a:xfrm>
            <a:off x="4788024" y="116632"/>
            <a:ext cx="4130985" cy="6624736"/>
          </a:xfrm>
          <a:prstGeom prst="rect">
            <a:avLst/>
          </a:prstGeom>
          <a:noFill/>
        </p:spPr>
      </p:pic>
      <p:sp>
        <p:nvSpPr>
          <p:cNvPr id="3" name="Прямоугольник 2"/>
          <p:cNvSpPr/>
          <p:nvPr/>
        </p:nvSpPr>
        <p:spPr>
          <a:xfrm>
            <a:off x="107504" y="116632"/>
            <a:ext cx="4464496" cy="2677656"/>
          </a:xfrm>
          <a:prstGeom prst="rect">
            <a:avLst/>
          </a:prstGeom>
        </p:spPr>
        <p:txBody>
          <a:bodyPr wrap="square">
            <a:spAutoFit/>
          </a:bodyPr>
          <a:lstStyle/>
          <a:p>
            <a:pPr algn="just"/>
            <a:r>
              <a:rPr lang="ru-RU" sz="2400" b="1" dirty="0" smtClean="0">
                <a:latin typeface="Lucida Console" pitchFamily="49" charset="0"/>
              </a:rPr>
              <a:t>П674 Г60 Голиков, Ю. П. Кошки. Воспитание, уход, болезни / Ю. П. Голиков. - СПб. : ООО ``Диамант``, ООО ``Золотой век``, 1999. - 256 с</a:t>
            </a:r>
            <a:endParaRPr lang="ru-RU" sz="2400" b="1" dirty="0">
              <a:latin typeface="Lucida Console" pitchFamily="49" charset="0"/>
            </a:endParaRPr>
          </a:p>
        </p:txBody>
      </p:sp>
      <p:sp>
        <p:nvSpPr>
          <p:cNvPr id="4" name="Прямоугольник 3"/>
          <p:cNvSpPr/>
          <p:nvPr/>
        </p:nvSpPr>
        <p:spPr>
          <a:xfrm>
            <a:off x="179512" y="2924944"/>
            <a:ext cx="4392488" cy="3170099"/>
          </a:xfrm>
          <a:prstGeom prst="rect">
            <a:avLst/>
          </a:prstGeom>
        </p:spPr>
        <p:txBody>
          <a:bodyPr wrap="square">
            <a:spAutoFit/>
          </a:bodyPr>
          <a:lstStyle/>
          <a:p>
            <a:pPr algn="just"/>
            <a:r>
              <a:rPr lang="ru-RU" sz="2000" b="1" dirty="0" smtClean="0">
                <a:latin typeface="Lucida Console" pitchFamily="49" charset="0"/>
              </a:rPr>
              <a:t>Эта книга кратко познакомит вас с происхождением кошек, со сложностями их "социальной" жизни, взаимоотношением кошачьих полов, их охотничьими и другими инстинктами, с той возможной помощью, которую вы можете оказать вашему любимцу</a:t>
            </a:r>
            <a:endParaRPr lang="ru-RU" sz="2000" b="1" dirty="0">
              <a:latin typeface="Lucida Console" pitchFamily="49" charset="0"/>
            </a:endParaRPr>
          </a:p>
        </p:txBody>
      </p:sp>
    </p:spTree>
  </p:cSld>
  <p:clrMapOvr>
    <a:masterClrMapping/>
  </p:clrMapOvr>
  <p:transition advTm="12000">
    <p:wedg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5" name="Picture 7" descr="F:\Новая папка\картинки\871036.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
        <p:nvSpPr>
          <p:cNvPr id="2" name="Прямоугольник 1"/>
          <p:cNvSpPr/>
          <p:nvPr/>
        </p:nvSpPr>
        <p:spPr>
          <a:xfrm>
            <a:off x="827584" y="116632"/>
            <a:ext cx="7344816" cy="1800200"/>
          </a:xfrm>
          <a:prstGeom prst="rect">
            <a:avLst/>
          </a:prstGeom>
        </p:spPr>
        <p:txBody>
          <a:bodyPr wrap="none">
            <a:prstTxWarp prst="textChevron">
              <a:avLst/>
            </a:prstTxWarp>
            <a:spAutoFit/>
          </a:bodyPr>
          <a:lstStyle/>
          <a:p>
            <a:r>
              <a:rPr lang="ru-RU"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Дрессировка кошек</a:t>
            </a:r>
          </a:p>
        </p:txBody>
      </p:sp>
      <p:sp>
        <p:nvSpPr>
          <p:cNvPr id="4" name="Прямоугольник 3"/>
          <p:cNvSpPr/>
          <p:nvPr/>
        </p:nvSpPr>
        <p:spPr>
          <a:xfrm>
            <a:off x="0" y="1916832"/>
            <a:ext cx="9144000" cy="5222329"/>
          </a:xfrm>
          <a:prstGeom prst="rect">
            <a:avLst/>
          </a:prstGeom>
        </p:spPr>
        <p:txBody>
          <a:bodyPr wrap="square">
            <a:spAutoFit/>
          </a:bodyPr>
          <a:lstStyle/>
          <a:p>
            <a:pPr algn="just"/>
            <a:r>
              <a:rPr lang="ru-RU" sz="27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Многие считают, что дрессировка кошек - это совершенно невозможная вещь, потому что эти животные попросту не поддаются никаким увещеваниям. Однако это не так, и дрессировка кошек в домашних условиях вполне возможна, если подходить к этому правильно.</a:t>
            </a:r>
          </a:p>
          <a:p>
            <a:pPr algn="just"/>
            <a:r>
              <a:rPr lang="ru-RU" sz="27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Начинать дрессировать животное можно уже в возрасте 7-8 месяцев. В это время кот или кошка уже достаточно взрослые для того, чтобы верно понимать ваши требования и пытаться их выполнить</a:t>
            </a:r>
          </a:p>
        </p:txBody>
      </p:sp>
      <p:sp>
        <p:nvSpPr>
          <p:cNvPr id="58374" name="AutoShape 6" descr="&amp;Kcy;&amp;acy;&amp;rcy;&amp;tcy;&amp;icy;&amp;ncy;&amp;kcy;&amp;icy; &amp;pcy;&amp;ocy; &amp;zcy;&amp;acy;&amp;pcy;&amp;rcy;&amp;ocy;&amp;scy;&amp;ucy; &amp;Dcy;&amp;rcy;&amp;iecy;&amp;scy;&amp;scy;&amp;icy;&amp;rcy;&amp;ocy;&amp;vcy;&amp;kcy;&amp;acy; &amp;kcy;&amp;ocy;&amp;shcy;&amp;iecy;&amp;kcy;"/>
          <p:cNvSpPr>
            <a:spLocks noChangeAspect="1" noChangeArrowheads="1"/>
          </p:cNvSpPr>
          <p:nvPr/>
        </p:nvSpPr>
        <p:spPr bwMode="auto">
          <a:xfrm>
            <a:off x="155575" y="-2003425"/>
            <a:ext cx="5238750" cy="4181475"/>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ransition advTm="12000">
    <p:wedg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Новая папка\картинки\ComputerDesktopWallpapersCollection373_00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71615"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251520" y="260648"/>
            <a:ext cx="9073008" cy="2376264"/>
          </a:xfrm>
          <a:prstGeom prst="rect">
            <a:avLst/>
          </a:prstGeom>
        </p:spPr>
        <p:txBody>
          <a:bodyPr wrap="square">
            <a:prstTxWarp prst="textChevron">
              <a:avLst/>
            </a:prstTxWarp>
            <a:spAutoFit/>
          </a:bodyPr>
          <a:lstStyle/>
          <a:p>
            <a:pPr algn="ctr"/>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Интересные факты </a:t>
            </a:r>
          </a:p>
        </p:txBody>
      </p:sp>
    </p:spTree>
    <p:extLst>
      <p:ext uri="{BB962C8B-B14F-4D97-AF65-F5344CB8AC3E}">
        <p14:creationId xmlns="" xmlns:p14="http://schemas.microsoft.com/office/powerpoint/2010/main" val="3257048257"/>
      </p:ext>
    </p:extLst>
  </p:cSld>
  <p:clrMapOvr>
    <a:masterClrMapping/>
  </p:clrMapOvr>
  <p:transition advTm="12000">
    <p:wedg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Новая папка\скан Сыроватская С.И\1 - 0012.tif"/>
          <p:cNvPicPr>
            <a:picLocks noChangeAspect="1" noChangeArrowheads="1"/>
          </p:cNvPicPr>
          <p:nvPr/>
        </p:nvPicPr>
        <p:blipFill>
          <a:blip r:embed="rId2" cstate="print"/>
          <a:srcRect r="36665" b="31449"/>
          <a:stretch>
            <a:fillRect/>
          </a:stretch>
        </p:blipFill>
        <p:spPr bwMode="auto">
          <a:xfrm>
            <a:off x="5436096" y="188640"/>
            <a:ext cx="3563813" cy="6480720"/>
          </a:xfrm>
          <a:prstGeom prst="rect">
            <a:avLst/>
          </a:prstGeom>
          <a:noFill/>
        </p:spPr>
      </p:pic>
      <p:sp>
        <p:nvSpPr>
          <p:cNvPr id="3" name="Прямоугольник 2"/>
          <p:cNvSpPr/>
          <p:nvPr/>
        </p:nvSpPr>
        <p:spPr>
          <a:xfrm>
            <a:off x="179512" y="188640"/>
            <a:ext cx="5112568" cy="1323439"/>
          </a:xfrm>
          <a:prstGeom prst="rect">
            <a:avLst/>
          </a:prstGeom>
        </p:spPr>
        <p:txBody>
          <a:bodyPr wrap="square">
            <a:spAutoFit/>
          </a:bodyPr>
          <a:lstStyle/>
          <a:p>
            <a:pPr algn="just"/>
            <a:r>
              <a:rPr lang="ru-RU" sz="2000" b="1" dirty="0" smtClean="0">
                <a:latin typeface="Lucida Console" pitchFamily="49" charset="0"/>
              </a:rPr>
              <a:t>П674 Н53 Непомнящий, Н.  300 кошачьих ``почему?`` / Н. Непомнящий. - М. : </a:t>
            </a:r>
            <a:r>
              <a:rPr lang="ru-RU" sz="2000" b="1" dirty="0" err="1" smtClean="0">
                <a:latin typeface="Lucida Console" pitchFamily="49" charset="0"/>
              </a:rPr>
              <a:t>ООО``Арнадия</a:t>
            </a:r>
            <a:r>
              <a:rPr lang="ru-RU" sz="2000" b="1" dirty="0" smtClean="0">
                <a:latin typeface="Lucida Console" pitchFamily="49" charset="0"/>
              </a:rPr>
              <a:t>``, 1996. - 576 с</a:t>
            </a:r>
            <a:endParaRPr lang="ru-RU" sz="2000" b="1" dirty="0">
              <a:latin typeface="Lucida Console" pitchFamily="49" charset="0"/>
            </a:endParaRPr>
          </a:p>
        </p:txBody>
      </p:sp>
      <p:sp>
        <p:nvSpPr>
          <p:cNvPr id="4" name="Прямоугольник 3"/>
          <p:cNvSpPr/>
          <p:nvPr/>
        </p:nvSpPr>
        <p:spPr>
          <a:xfrm>
            <a:off x="179512" y="1772816"/>
            <a:ext cx="5040560" cy="5016758"/>
          </a:xfrm>
          <a:prstGeom prst="rect">
            <a:avLst/>
          </a:prstGeom>
        </p:spPr>
        <p:txBody>
          <a:bodyPr wrap="square">
            <a:spAutoFit/>
          </a:bodyPr>
          <a:lstStyle/>
          <a:p>
            <a:pPr algn="just"/>
            <a:r>
              <a:rPr lang="ru-RU" sz="2000" b="1" dirty="0" smtClean="0">
                <a:latin typeface="Lucida Console" pitchFamily="49" charset="0"/>
              </a:rPr>
              <a:t>Автор, увлекающийся домашними кошками, продолжает публикацию серии книг, построенных по принципу "вопрос - ответ" и посвященных содержанию кошек, уходу за ними, профилактике заболеваний, истории их взаимоотношений с человеком, удивительным свойствам и многим не решенным пока загадкам их натуры, особенностям поведения. В книге использован опыт отечественных и зарубежных клубов, материалы книг и журналов, посвященных домашним животным</a:t>
            </a:r>
            <a:endParaRPr lang="ru-RU" sz="2000" b="1" dirty="0">
              <a:latin typeface="Lucida Console" pitchFamily="49" charset="0"/>
            </a:endParaRPr>
          </a:p>
        </p:txBody>
      </p:sp>
    </p:spTree>
  </p:cSld>
  <p:clrMapOvr>
    <a:masterClrMapping/>
  </p:clrMapOvr>
  <p:transition advTm="12000">
    <p:wedg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1zoom.ru/big2/711/314791-Lastochka.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83266"/>
            <a:ext cx="9144000" cy="694126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251520" y="188640"/>
            <a:ext cx="8712968" cy="1368152"/>
          </a:xfrm>
          <a:prstGeom prst="rect">
            <a:avLst/>
          </a:prstGeom>
        </p:spPr>
        <p:txBody>
          <a:bodyPr wrap="square">
            <a:prstTxWarp prst="textChevron">
              <a:avLst/>
            </a:prstTxWarp>
            <a:spAutoFit/>
          </a:bodyPr>
          <a:lstStyle/>
          <a:p>
            <a:pPr algn="ctr"/>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Жизнь кошек</a:t>
            </a:r>
          </a:p>
        </p:txBody>
      </p:sp>
      <p:sp>
        <p:nvSpPr>
          <p:cNvPr id="3" name="Прямоугольник 2"/>
          <p:cNvSpPr/>
          <p:nvPr/>
        </p:nvSpPr>
        <p:spPr>
          <a:xfrm>
            <a:off x="1115616" y="548680"/>
            <a:ext cx="6840760" cy="5999316"/>
          </a:xfrm>
          <a:prstGeom prst="rect">
            <a:avLst/>
          </a:prstGeom>
        </p:spPr>
        <p:txBody>
          <a:bodyPr wrap="square">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itchFamily="34" charset="0"/>
            </a:endParaRPr>
          </a:p>
          <a:p>
            <a:pPr algn="ct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itchFamily="34" charset="0"/>
            </a:endParaRPr>
          </a:p>
          <a:p>
            <a:pPr algn="ct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itchFamily="34" charset="0"/>
            </a:endParaRPr>
          </a:p>
          <a:p>
            <a:pPr algn="ct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itchFamily="34" charset="0"/>
            </a:endParaRPr>
          </a:p>
          <a:p>
            <a:pPr algn="ct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itchFamily="34" charset="0"/>
            </a:endParaRPr>
          </a:p>
          <a:p>
            <a:pPr algn="ct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itchFamily="34" charset="0"/>
            </a:endParaRPr>
          </a:p>
          <a:p>
            <a:pPr algn="ctr"/>
            <a:endPar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itchFamily="34" charset="0"/>
            </a:endParaRPr>
          </a:p>
          <a:p>
            <a:pPr algn="ctr"/>
            <a:endParaRPr lang="ru-RU"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itchFamily="34" charset="0"/>
            </a:endParaRPr>
          </a:p>
          <a:p>
            <a:pPr algn="ctr"/>
            <a:r>
              <a:rPr lang="ru-RU"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Calibri" pitchFamily="34" charset="0"/>
              </a:rPr>
              <a:t> </a:t>
            </a:r>
            <a:r>
              <a:rPr lang="ru-RU" sz="2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Средний срок жизни </a:t>
            </a:r>
          </a:p>
          <a:p>
            <a:pPr algn="ctr"/>
            <a:r>
              <a:rPr lang="ru-RU" sz="2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домашней кошки – 12- 15 </a:t>
            </a:r>
            <a:r>
              <a:rPr lang="ru-RU" sz="2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лет</a:t>
            </a:r>
            <a:endParaRPr lang="ru-RU" sz="2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alibri" pitchFamily="34" charset="0"/>
            </a:endParaRPr>
          </a:p>
        </p:txBody>
      </p:sp>
    </p:spTree>
    <p:extLst>
      <p:ext uri="{BB962C8B-B14F-4D97-AF65-F5344CB8AC3E}">
        <p14:creationId xmlns="" xmlns:p14="http://schemas.microsoft.com/office/powerpoint/2010/main" val="1506483794"/>
      </p:ext>
    </p:extLst>
  </p:cSld>
  <p:clrMapOvr>
    <a:masterClrMapping/>
  </p:clrMapOvr>
  <p:transition advTm="12000">
    <p:wedg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G:\Новая папка\скан Сыроватская С.И\1 - 0001.tif"/>
          <p:cNvPicPr>
            <a:picLocks noChangeAspect="1" noChangeArrowheads="1"/>
          </p:cNvPicPr>
          <p:nvPr/>
        </p:nvPicPr>
        <p:blipFill>
          <a:blip r:embed="rId2" cstate="print"/>
          <a:srcRect r="30950" b="33511"/>
          <a:stretch>
            <a:fillRect/>
          </a:stretch>
        </p:blipFill>
        <p:spPr bwMode="auto">
          <a:xfrm>
            <a:off x="5148064" y="260648"/>
            <a:ext cx="3707829" cy="6408712"/>
          </a:xfrm>
          <a:prstGeom prst="rect">
            <a:avLst/>
          </a:prstGeom>
          <a:noFill/>
        </p:spPr>
      </p:pic>
      <p:sp>
        <p:nvSpPr>
          <p:cNvPr id="3" name="Прямоугольник 2"/>
          <p:cNvSpPr/>
          <p:nvPr/>
        </p:nvSpPr>
        <p:spPr>
          <a:xfrm>
            <a:off x="251520" y="188640"/>
            <a:ext cx="4752528" cy="1569660"/>
          </a:xfrm>
          <a:prstGeom prst="rect">
            <a:avLst/>
          </a:prstGeom>
        </p:spPr>
        <p:txBody>
          <a:bodyPr wrap="square">
            <a:spAutoFit/>
          </a:bodyPr>
          <a:lstStyle/>
          <a:p>
            <a:pPr algn="just"/>
            <a:r>
              <a:rPr lang="ru-RU" sz="2400" b="1" dirty="0" smtClean="0">
                <a:latin typeface="Lucida Console" pitchFamily="49" charset="0"/>
              </a:rPr>
              <a:t>П674 Б24 Баранов, А.  	Для любимой кошки / А. Баранов. - М. : Изд-во РУДН, 2003. - 128 с</a:t>
            </a:r>
            <a:endParaRPr lang="ru-RU" sz="2400" b="1" dirty="0">
              <a:latin typeface="Lucida Console" pitchFamily="49" charset="0"/>
            </a:endParaRPr>
          </a:p>
        </p:txBody>
      </p:sp>
      <p:sp>
        <p:nvSpPr>
          <p:cNvPr id="4" name="Прямоугольник 3"/>
          <p:cNvSpPr/>
          <p:nvPr/>
        </p:nvSpPr>
        <p:spPr>
          <a:xfrm>
            <a:off x="323528" y="1916832"/>
            <a:ext cx="4608512" cy="4708981"/>
          </a:xfrm>
          <a:prstGeom prst="rect">
            <a:avLst/>
          </a:prstGeom>
        </p:spPr>
        <p:txBody>
          <a:bodyPr wrap="square">
            <a:spAutoFit/>
          </a:bodyPr>
          <a:lstStyle/>
          <a:p>
            <a:pPr algn="just"/>
            <a:r>
              <a:rPr lang="ru-RU" sz="2000" b="1" dirty="0" smtClean="0">
                <a:latin typeface="Lucida Console" pitchFamily="49" charset="0"/>
              </a:rPr>
              <a:t>В книге "Для любимой кошки" рассказывается о том, как ухаживать за кошкой, какие травмы и болезни подстерегают ее, что должен знать хозяин, чтобы вырастить животное здоровым... </a:t>
            </a:r>
            <a:br>
              <a:rPr lang="ru-RU" sz="2000" b="1" dirty="0" smtClean="0">
                <a:latin typeface="Lucida Console" pitchFamily="49" charset="0"/>
              </a:rPr>
            </a:br>
            <a:r>
              <a:rPr lang="ru-RU" sz="2000" b="1" dirty="0" smtClean="0">
                <a:latin typeface="Lucida Console" pitchFamily="49" charset="0"/>
              </a:rPr>
              <a:t>Издание предназначено для широкого круга читателей, прежде для владельцев кошек. Может быть использовано также в качестве учебного пособия студентами ветеринарных факультетов вузов и техникумов</a:t>
            </a:r>
            <a:endParaRPr lang="ru-RU" sz="2000" b="1" dirty="0">
              <a:latin typeface="Lucida Console" pitchFamily="49" charset="0"/>
            </a:endParaRPr>
          </a:p>
        </p:txBody>
      </p:sp>
    </p:spTree>
  </p:cSld>
  <p:clrMapOvr>
    <a:masterClrMapping/>
  </p:clrMapOvr>
  <p:transition advTm="12000">
    <p:wedg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www.tinydog.ru/wp-content/uploads/2016/09/simptomy-mochekamennoj-bolezni-u-koshek-9.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5180"/>
            <a:ext cx="9144000" cy="685281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467544" y="404664"/>
            <a:ext cx="8424936" cy="1368152"/>
          </a:xfrm>
          <a:prstGeom prst="rect">
            <a:avLst/>
          </a:prstGeom>
        </p:spPr>
        <p:txBody>
          <a:bodyPr wrap="square">
            <a:prstTxWarp prst="textChevron">
              <a:avLst/>
            </a:prstTxWarp>
            <a:spAutoFit/>
          </a:bodyPr>
          <a:lstStyle/>
          <a:p>
            <a:pPr algn="ctr"/>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Питание кошек</a:t>
            </a:r>
          </a:p>
        </p:txBody>
      </p:sp>
      <p:sp>
        <p:nvSpPr>
          <p:cNvPr id="3" name="Прямоугольник 2"/>
          <p:cNvSpPr/>
          <p:nvPr/>
        </p:nvSpPr>
        <p:spPr>
          <a:xfrm>
            <a:off x="0" y="2492896"/>
            <a:ext cx="9144000" cy="4154984"/>
          </a:xfrm>
          <a:prstGeom prst="rect">
            <a:avLst/>
          </a:prstGeom>
        </p:spPr>
        <p:txBody>
          <a:bodyPr wrap="square">
            <a:spAutoFit/>
          </a:bodyPr>
          <a:lstStyle/>
          <a:p>
            <a:pPr algn="ctr"/>
            <a:r>
              <a:rPr lang="ru-RU" sz="1400" b="1" dirty="0">
                <a:ln w="12700">
                  <a:solidFill>
                    <a:schemeClr val="tx2">
                      <a:satMod val="155000"/>
                    </a:schemeClr>
                  </a:solidFill>
                  <a:prstDash val="solid"/>
                </a:ln>
                <a:solidFill>
                  <a:schemeClr val="accent4">
                    <a:lumMod val="50000"/>
                  </a:schemeClr>
                </a:solidFill>
                <a:effectLst>
                  <a:outerShdw blurRad="41275" dist="20320" dir="1800000" algn="tl" rotWithShape="0">
                    <a:srgbClr val="000000">
                      <a:alpha val="40000"/>
                    </a:srgbClr>
                  </a:outerShdw>
                </a:effectLst>
                <a:latin typeface="Calibri" pitchFamily="34" charset="0"/>
              </a:rPr>
              <a:t> </a:t>
            </a:r>
            <a:r>
              <a:rPr lang="ru-RU" sz="4400" b="1" dirty="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Кошки в основном питаются мясной пищей. Это очень важно для их здоровья. Если кошка совсем не будет есть мясо, она может </a:t>
            </a:r>
            <a:r>
              <a:rPr lang="ru-RU" sz="44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ослепнуть</a:t>
            </a:r>
            <a:endParaRPr lang="ru-RU" sz="4400" b="1" dirty="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endParaRPr>
          </a:p>
        </p:txBody>
      </p:sp>
    </p:spTree>
    <p:extLst>
      <p:ext uri="{BB962C8B-B14F-4D97-AF65-F5344CB8AC3E}">
        <p14:creationId xmlns="" xmlns:p14="http://schemas.microsoft.com/office/powerpoint/2010/main" val="1460891722"/>
      </p:ext>
    </p:extLst>
  </p:cSld>
  <p:clrMapOvr>
    <a:masterClrMapping/>
  </p:clrMapOvr>
  <p:transition advTm="12000">
    <p:wedg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poli-vet.ru/userfiles/news/20130804131022414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22194"/>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1331640" y="404664"/>
            <a:ext cx="6048672" cy="1656184"/>
          </a:xfrm>
          <a:prstGeom prst="rect">
            <a:avLst/>
          </a:prstGeom>
        </p:spPr>
        <p:txBody>
          <a:bodyPr wrap="square">
            <a:prstTxWarp prst="textChevron">
              <a:avLst/>
            </a:prstTxWarp>
            <a:spAutoFit/>
          </a:bodyPr>
          <a:lstStyle/>
          <a:p>
            <a:pPr algn="ctr"/>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Слух у кошек</a:t>
            </a:r>
          </a:p>
        </p:txBody>
      </p:sp>
      <p:sp>
        <p:nvSpPr>
          <p:cNvPr id="3" name="Прямоугольник 2"/>
          <p:cNvSpPr/>
          <p:nvPr/>
        </p:nvSpPr>
        <p:spPr>
          <a:xfrm>
            <a:off x="0" y="2060848"/>
            <a:ext cx="9144000" cy="4524315"/>
          </a:xfrm>
          <a:prstGeom prst="rect">
            <a:avLst/>
          </a:prstGeom>
        </p:spPr>
        <p:txBody>
          <a:bodyPr wrap="square">
            <a:spAutoFit/>
          </a:bodyPr>
          <a:lstStyle/>
          <a:p>
            <a:pPr algn="ctr"/>
            <a:r>
              <a:rPr lang="ru-RU" sz="3200" dirty="0">
                <a:ln w="10160">
                  <a:solidFill>
                    <a:schemeClr val="accent1"/>
                  </a:solidFill>
                  <a:prstDash val="solid"/>
                </a:ln>
                <a:solidFill>
                  <a:srgbClr val="FFFFFF"/>
                </a:solidFill>
                <a:effectLst>
                  <a:outerShdw blurRad="38100" dist="32000" dir="5400000" algn="tl">
                    <a:srgbClr val="000000">
                      <a:alpha val="30000"/>
                    </a:srgbClr>
                  </a:outerShdw>
                </a:effectLst>
                <a:latin typeface="Lucida Console" panose="020B0609040504020204" pitchFamily="49" charset="0"/>
              </a:rPr>
              <a:t>Кошки слышат звуки, которые не может слышать человек. Они слышат малейший шорох на большом расстоянии. Кошки могут находить добычу, даже не видя её. Они могут двигать ушными раковинами независимо друг от друга. Поэтому  кошки могут следить одновременно за двумя источниками </a:t>
            </a:r>
            <a:r>
              <a:rPr lang="ru-RU" sz="320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Lucida Console" panose="020B0609040504020204" pitchFamily="49" charset="0"/>
              </a:rPr>
              <a:t>звука</a:t>
            </a:r>
            <a:endParaRPr lang="ru-RU" sz="3200" dirty="0">
              <a:ln w="10160">
                <a:solidFill>
                  <a:schemeClr val="accent1"/>
                </a:solidFill>
                <a:prstDash val="solid"/>
              </a:ln>
              <a:solidFill>
                <a:srgbClr val="FFFFFF"/>
              </a:solidFill>
              <a:effectLst>
                <a:outerShdw blurRad="38100" dist="32000" dir="5400000" algn="tl">
                  <a:srgbClr val="000000">
                    <a:alpha val="30000"/>
                  </a:srgbClr>
                </a:outerShdw>
              </a:effectLst>
              <a:latin typeface="Lucida Console" panose="020B0609040504020204" pitchFamily="49" charset="0"/>
            </a:endParaRPr>
          </a:p>
        </p:txBody>
      </p:sp>
    </p:spTree>
    <p:extLst>
      <p:ext uri="{BB962C8B-B14F-4D97-AF65-F5344CB8AC3E}">
        <p14:creationId xmlns="" xmlns:p14="http://schemas.microsoft.com/office/powerpoint/2010/main" val="2425573074"/>
      </p:ext>
    </p:extLst>
  </p:cSld>
  <p:clrMapOvr>
    <a:masterClrMapping/>
  </p:clrMapOvr>
  <p:transition advTm="12000">
    <p:wedg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http://www.publicdomainpictures.net/pictures/20000/velka/cat-with-green-eyes-871298226869aN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3999"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1475656" y="116632"/>
            <a:ext cx="6552728" cy="1368152"/>
          </a:xfrm>
          <a:prstGeom prst="rect">
            <a:avLst/>
          </a:prstGeom>
        </p:spPr>
        <p:txBody>
          <a:bodyPr wrap="square">
            <a:prstTxWarp prst="textChevron">
              <a:avLst/>
            </a:prstTxWarp>
            <a:spAutoFit/>
          </a:bodyPr>
          <a:lstStyle/>
          <a:p>
            <a:pPr algn="ctr"/>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Глаза у кошек</a:t>
            </a:r>
          </a:p>
        </p:txBody>
      </p:sp>
      <p:sp>
        <p:nvSpPr>
          <p:cNvPr id="3" name="Прямоугольник 2"/>
          <p:cNvSpPr/>
          <p:nvPr/>
        </p:nvSpPr>
        <p:spPr>
          <a:xfrm>
            <a:off x="0" y="2852936"/>
            <a:ext cx="9143998" cy="4031873"/>
          </a:xfrm>
          <a:prstGeom prst="rect">
            <a:avLst/>
          </a:prstGeom>
        </p:spPr>
        <p:txBody>
          <a:bodyPr wrap="square">
            <a:spAutoFit/>
          </a:bodyPr>
          <a:lstStyle/>
          <a:p>
            <a:pPr algn="ctr"/>
            <a:r>
              <a:rPr lang="ru-RU" sz="3200" b="1" dirty="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У них острое зрение. Кошки видят в полумраке гораздо лучше, чем человек. Но при ярком освещении они видят хуже, чем человек. Зрачки кошки днём при ярком свете узкие, точно щёлки.  А с наступлением темноты – расширяются. Кошки могут различать </a:t>
            </a:r>
            <a:r>
              <a:rPr lang="ru-RU" sz="32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цвета</a:t>
            </a:r>
            <a:endParaRPr lang="ru-RU" sz="3200" b="1" dirty="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endParaRPr>
          </a:p>
        </p:txBody>
      </p:sp>
    </p:spTree>
    <p:extLst>
      <p:ext uri="{BB962C8B-B14F-4D97-AF65-F5344CB8AC3E}">
        <p14:creationId xmlns="" xmlns:p14="http://schemas.microsoft.com/office/powerpoint/2010/main" val="1693222308"/>
      </p:ext>
    </p:extLst>
  </p:cSld>
  <p:clrMapOvr>
    <a:masterClrMapping/>
  </p:clrMapOvr>
  <p:transition advTm="12000">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3888432" cy="6297108"/>
          </a:xfrm>
          <a:prstGeom prst="rect">
            <a:avLst/>
          </a:prstGeom>
        </p:spPr>
        <p:txBody>
          <a:bodyPr wrap="square">
            <a:spAutoFit/>
          </a:bodyPr>
          <a:lstStyle/>
          <a:p>
            <a:pPr>
              <a:lnSpc>
                <a:spcPct val="80000"/>
              </a:lnSpc>
              <a:defRPr/>
            </a:pPr>
            <a:r>
              <a:rPr lang="ru-RU" sz="2800" b="1" dirty="0">
                <a:solidFill>
                  <a:schemeClr val="accent1"/>
                </a:solidFill>
                <a:latin typeface="Lucida Console" panose="020B0609040504020204" pitchFamily="49" charset="0"/>
              </a:rPr>
              <a:t>Благодаря загадочности ночного образа жизни, своей редкостной плодовитости и светящимся в темноте глазам, кошка была объявлена священным животным и посвящена богине Луны, плодородия и деторождения </a:t>
            </a:r>
            <a:r>
              <a:rPr lang="ru-RU" sz="2800" b="1" dirty="0" err="1">
                <a:solidFill>
                  <a:schemeClr val="accent1"/>
                </a:solidFill>
                <a:latin typeface="Lucida Console" panose="020B0609040504020204" pitchFamily="49" charset="0"/>
              </a:rPr>
              <a:t>Баст</a:t>
            </a:r>
            <a:r>
              <a:rPr lang="ru-RU" sz="2800" b="1" dirty="0">
                <a:solidFill>
                  <a:schemeClr val="accent1"/>
                </a:solidFill>
                <a:latin typeface="Lucida Console" panose="020B0609040504020204" pitchFamily="49" charset="0"/>
              </a:rPr>
              <a:t>, или </a:t>
            </a:r>
            <a:r>
              <a:rPr lang="ru-RU" sz="2800" b="1" dirty="0" err="1">
                <a:solidFill>
                  <a:schemeClr val="accent1"/>
                </a:solidFill>
                <a:latin typeface="Lucida Console" panose="020B0609040504020204" pitchFamily="49" charset="0"/>
              </a:rPr>
              <a:t>Бастет</a:t>
            </a:r>
            <a:r>
              <a:rPr lang="ru-RU" sz="2800" b="1" dirty="0">
                <a:solidFill>
                  <a:schemeClr val="accent1"/>
                </a:solidFill>
                <a:latin typeface="Lucida Console" panose="020B0609040504020204" pitchFamily="49" charset="0"/>
              </a:rPr>
              <a:t>, изображавшейся с кошачьей </a:t>
            </a:r>
            <a:r>
              <a:rPr lang="ru-RU" sz="2800" b="1" dirty="0" smtClean="0">
                <a:solidFill>
                  <a:schemeClr val="accent1"/>
                </a:solidFill>
                <a:latin typeface="Lucida Console" panose="020B0609040504020204" pitchFamily="49" charset="0"/>
              </a:rPr>
              <a:t>головой</a:t>
            </a:r>
            <a:endParaRPr lang="ru-RU" sz="2800" b="1" dirty="0">
              <a:solidFill>
                <a:schemeClr val="accent1"/>
              </a:solidFill>
              <a:latin typeface="Lucida Console" panose="020B0609040504020204" pitchFamily="49" charset="0"/>
            </a:endParaRPr>
          </a:p>
        </p:txBody>
      </p:sp>
      <p:pic>
        <p:nvPicPr>
          <p:cNvPr id="3" name="Picture 4" descr="DSC01605"/>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959424" y="116632"/>
            <a:ext cx="5184576" cy="6650118"/>
          </a:xfrm>
          <a:prstGeom prst="rect">
            <a:avLst/>
          </a:prstGeom>
          <a:noFill/>
          <a:ln w="9525">
            <a:noFill/>
            <a:miter lim="800000"/>
            <a:headEnd/>
            <a:tailEnd/>
          </a:ln>
        </p:spPr>
      </p:pic>
    </p:spTree>
    <p:extLst>
      <p:ext uri="{BB962C8B-B14F-4D97-AF65-F5344CB8AC3E}">
        <p14:creationId xmlns="" xmlns:p14="http://schemas.microsoft.com/office/powerpoint/2010/main" val="47922219"/>
      </p:ext>
    </p:extLst>
  </p:cSld>
  <p:clrMapOvr>
    <a:masterClrMapping/>
  </p:clrMapOvr>
  <p:transition advTm="12000">
    <p:wedg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mybritishcat.ru/wp-content/uploads/2011/12/Usyi-koshki1.jpe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27"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1115616" y="260648"/>
            <a:ext cx="7128792" cy="1224136"/>
          </a:xfrm>
          <a:prstGeom prst="rect">
            <a:avLst/>
          </a:prstGeom>
        </p:spPr>
        <p:txBody>
          <a:bodyPr wrap="square">
            <a:prstTxWarp prst="textChevron">
              <a:avLst/>
            </a:prstTxWarp>
            <a:spAutoFit/>
          </a:bodyPr>
          <a:lstStyle/>
          <a:p>
            <a:pPr algn="ctr"/>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Осязание у кошек</a:t>
            </a:r>
          </a:p>
        </p:txBody>
      </p:sp>
      <p:sp>
        <p:nvSpPr>
          <p:cNvPr id="3" name="Прямоугольник 2"/>
          <p:cNvSpPr/>
          <p:nvPr/>
        </p:nvSpPr>
        <p:spPr>
          <a:xfrm>
            <a:off x="0" y="1844824"/>
            <a:ext cx="9144000" cy="4524315"/>
          </a:xfrm>
          <a:prstGeom prst="rect">
            <a:avLst/>
          </a:prstGeom>
        </p:spPr>
        <p:txBody>
          <a:bodyPr wrap="square">
            <a:spAutoFit/>
          </a:bodyPr>
          <a:lstStyle/>
          <a:p>
            <a:pPr algn="just"/>
            <a:r>
              <a:rPr lang="ru-RU" sz="3600" dirty="0">
                <a:ln w="10160">
                  <a:solidFill>
                    <a:schemeClr val="accent1"/>
                  </a:solidFill>
                  <a:prstDash val="solid"/>
                </a:ln>
                <a:solidFill>
                  <a:srgbClr val="FFFFFF"/>
                </a:solidFill>
                <a:effectLst>
                  <a:outerShdw blurRad="38100" dist="32000" dir="5400000" algn="tl">
                    <a:srgbClr val="000000">
                      <a:alpha val="30000"/>
                    </a:srgbClr>
                  </a:outerShdw>
                </a:effectLst>
                <a:latin typeface="Lucida Console" panose="020B0609040504020204" pitchFamily="49" charset="0"/>
              </a:rPr>
              <a:t>Кошки чувствуют с помощью усов. Они получают информацию об окружающем их мире, предметах, ветре, температуре воздуха. Они помогают ориентироваться в темноте. Они могут определить размеры отверстия, через которое собираются </a:t>
            </a:r>
            <a:r>
              <a:rPr lang="ru-RU" sz="3600" dirty="0" smtClean="0">
                <a:ln w="10160">
                  <a:solidFill>
                    <a:schemeClr val="accent1"/>
                  </a:solidFill>
                  <a:prstDash val="solid"/>
                </a:ln>
                <a:solidFill>
                  <a:srgbClr val="FFFFFF"/>
                </a:solidFill>
                <a:effectLst>
                  <a:outerShdw blurRad="38100" dist="32000" dir="5400000" algn="tl">
                    <a:srgbClr val="000000">
                      <a:alpha val="30000"/>
                    </a:srgbClr>
                  </a:outerShdw>
                </a:effectLst>
                <a:latin typeface="Lucida Console" panose="020B0609040504020204" pitchFamily="49" charset="0"/>
              </a:rPr>
              <a:t>пролезть</a:t>
            </a:r>
            <a:endParaRPr lang="ru-RU" sz="3600" dirty="0">
              <a:ln w="10160">
                <a:solidFill>
                  <a:schemeClr val="accent1"/>
                </a:solidFill>
                <a:prstDash val="solid"/>
              </a:ln>
              <a:solidFill>
                <a:srgbClr val="FFFFFF"/>
              </a:solidFill>
              <a:effectLst>
                <a:outerShdw blurRad="38100" dist="32000" dir="5400000" algn="tl">
                  <a:srgbClr val="000000">
                    <a:alpha val="30000"/>
                  </a:srgbClr>
                </a:outerShdw>
              </a:effectLst>
              <a:latin typeface="Lucida Console" panose="020B0609040504020204" pitchFamily="49" charset="0"/>
            </a:endParaRPr>
          </a:p>
        </p:txBody>
      </p:sp>
    </p:spTree>
    <p:extLst>
      <p:ext uri="{BB962C8B-B14F-4D97-AF65-F5344CB8AC3E}">
        <p14:creationId xmlns="" xmlns:p14="http://schemas.microsoft.com/office/powerpoint/2010/main" val="4079928065"/>
      </p:ext>
    </p:extLst>
  </p:cSld>
  <p:clrMapOvr>
    <a:masterClrMapping/>
  </p:clrMapOvr>
  <p:transition advTm="12000">
    <p:wedg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cat-breeds-encyclopedia.com/images/domestic-longhair-kitten-tabby.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9144000" cy="689079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1115616" y="404664"/>
            <a:ext cx="6696744" cy="936104"/>
          </a:xfrm>
          <a:prstGeom prst="rect">
            <a:avLst/>
          </a:prstGeom>
        </p:spPr>
        <p:txBody>
          <a:bodyPr wrap="square">
            <a:prstTxWarp prst="textChevron">
              <a:avLst/>
            </a:prstTxWarp>
            <a:spAutoFit/>
          </a:bodyPr>
          <a:lstStyle/>
          <a:p>
            <a:pPr algn="ctr"/>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Хвост у кошек</a:t>
            </a: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Lucida Console" panose="020B0609040504020204" pitchFamily="49" charset="0"/>
            </a:endParaRPr>
          </a:p>
        </p:txBody>
      </p:sp>
      <p:sp>
        <p:nvSpPr>
          <p:cNvPr id="3" name="Прямоугольник 2"/>
          <p:cNvSpPr/>
          <p:nvPr/>
        </p:nvSpPr>
        <p:spPr>
          <a:xfrm>
            <a:off x="35496" y="1700808"/>
            <a:ext cx="9108504" cy="5016758"/>
          </a:xfrm>
          <a:prstGeom prst="rect">
            <a:avLst/>
          </a:prstGeom>
        </p:spPr>
        <p:txBody>
          <a:bodyPr wrap="square">
            <a:spAutoFit/>
          </a:bodyPr>
          <a:lstStyle/>
          <a:p>
            <a:pPr algn="just"/>
            <a:r>
              <a:rPr lang="ru-RU" sz="3200" b="1" dirty="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По состоянию хвоста можно узнать о настроении кошки. Если кончик хвоста немного подрагивает, то означает, что кошка нервничает и чем-то обеспокоена. Если станет бить хвостом по земле или по полу, а потом опустит его или зажмет между задними лапами, значит испытывает гнев. Если хвост поднят вверх , то у кошки доброе и весёлое </a:t>
            </a:r>
            <a:r>
              <a:rPr lang="ru-RU" sz="32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настроение</a:t>
            </a:r>
            <a:endParaRPr lang="ru-RU" sz="3200" b="1" dirty="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endParaRPr>
          </a:p>
        </p:txBody>
      </p:sp>
    </p:spTree>
    <p:extLst>
      <p:ext uri="{BB962C8B-B14F-4D97-AF65-F5344CB8AC3E}">
        <p14:creationId xmlns="" xmlns:p14="http://schemas.microsoft.com/office/powerpoint/2010/main" val="3515552723"/>
      </p:ext>
    </p:extLst>
  </p:cSld>
  <p:clrMapOvr>
    <a:masterClrMapping/>
  </p:clrMapOvr>
  <p:transition advTm="12000">
    <p:wedg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Новая папка\скан Сыроватская С.И\1 - 0017.tif"/>
          <p:cNvPicPr>
            <a:picLocks noChangeAspect="1" noChangeArrowheads="1"/>
          </p:cNvPicPr>
          <p:nvPr/>
        </p:nvPicPr>
        <p:blipFill>
          <a:blip r:embed="rId2" cstate="print"/>
          <a:srcRect l="9647" t="922" r="1440" b="5641"/>
          <a:stretch>
            <a:fillRect/>
          </a:stretch>
        </p:blipFill>
        <p:spPr bwMode="auto">
          <a:xfrm rot="16200000">
            <a:off x="3694886" y="1281778"/>
            <a:ext cx="6408713" cy="4222437"/>
          </a:xfrm>
          <a:prstGeom prst="rect">
            <a:avLst/>
          </a:prstGeom>
          <a:noFill/>
        </p:spPr>
      </p:pic>
      <p:sp>
        <p:nvSpPr>
          <p:cNvPr id="3" name="Прямоугольник 2"/>
          <p:cNvSpPr/>
          <p:nvPr/>
        </p:nvSpPr>
        <p:spPr>
          <a:xfrm>
            <a:off x="179512" y="188640"/>
            <a:ext cx="4464496" cy="1323439"/>
          </a:xfrm>
          <a:prstGeom prst="rect">
            <a:avLst/>
          </a:prstGeom>
        </p:spPr>
        <p:txBody>
          <a:bodyPr wrap="square">
            <a:spAutoFit/>
          </a:bodyPr>
          <a:lstStyle/>
          <a:p>
            <a:pPr algn="just"/>
            <a:r>
              <a:rPr lang="ru-RU" sz="2000" b="1" dirty="0" smtClean="0">
                <a:latin typeface="Lucida Console" pitchFamily="49" charset="0"/>
              </a:rPr>
              <a:t>П67 Ж67 Животные в доме : энциклопедия. - М. : Большая Российская Энциклопедия, 1994. - 304 с</a:t>
            </a:r>
            <a:endParaRPr lang="ru-RU" sz="2000" dirty="0">
              <a:latin typeface="Lucida Console" pitchFamily="49" charset="0"/>
            </a:endParaRPr>
          </a:p>
        </p:txBody>
      </p:sp>
      <p:sp>
        <p:nvSpPr>
          <p:cNvPr id="4" name="Прямоугольник 3"/>
          <p:cNvSpPr/>
          <p:nvPr/>
        </p:nvSpPr>
        <p:spPr>
          <a:xfrm>
            <a:off x="251520" y="1628800"/>
            <a:ext cx="4392488" cy="4801314"/>
          </a:xfrm>
          <a:prstGeom prst="rect">
            <a:avLst/>
          </a:prstGeom>
        </p:spPr>
        <p:txBody>
          <a:bodyPr wrap="square">
            <a:spAutoFit/>
          </a:bodyPr>
          <a:lstStyle/>
          <a:p>
            <a:pPr algn="just"/>
            <a:r>
              <a:rPr lang="ru-RU" b="1" dirty="0" smtClean="0">
                <a:latin typeface="Lucida Console" pitchFamily="49" charset="0"/>
              </a:rPr>
              <a:t>Предлагаемая читателям книга - популярное, красочно иллюстрированное энциклопедическое издание о животных, которых можно содержать в городской квартире и сельском доме. В ней описаны свыше 200 пород служебных, охотничьих и декоративных собак и около 40 пород кошек, разводимых в России и за рубежом. Даётся описание внешнего вида каждого животного и (по возможности) его нрава, отмечаются особенности содержания, кормления и разведения</a:t>
            </a:r>
            <a:endParaRPr lang="ru-RU" b="1" dirty="0">
              <a:latin typeface="Lucida Console" pitchFamily="49" charset="0"/>
            </a:endParaRPr>
          </a:p>
        </p:txBody>
      </p:sp>
    </p:spTree>
  </p:cSld>
  <p:clrMapOvr>
    <a:masterClrMapping/>
  </p:clrMapOvr>
  <p:transition advTm="12000">
    <p:wedg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img28.dreamies.de/img/976/b/r1jpprddawe.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827584" y="116632"/>
            <a:ext cx="6768752" cy="1080120"/>
          </a:xfrm>
          <a:prstGeom prst="rect">
            <a:avLst/>
          </a:prstGeom>
        </p:spPr>
        <p:txBody>
          <a:bodyPr wrap="square">
            <a:prstTxWarp prst="textChevron">
              <a:avLst/>
            </a:prstTxWarp>
            <a:spAutoFit/>
          </a:bodyPr>
          <a:lstStyle/>
          <a:p>
            <a:pPr algn="ctr"/>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Когти у кошек</a:t>
            </a:r>
          </a:p>
        </p:txBody>
      </p:sp>
      <p:sp>
        <p:nvSpPr>
          <p:cNvPr id="3" name="Прямоугольник 2"/>
          <p:cNvSpPr/>
          <p:nvPr/>
        </p:nvSpPr>
        <p:spPr>
          <a:xfrm>
            <a:off x="1" y="1412776"/>
            <a:ext cx="9036495" cy="4976108"/>
          </a:xfrm>
          <a:prstGeom prst="rect">
            <a:avLst/>
          </a:prstGeom>
        </p:spPr>
        <p:txBody>
          <a:bodyPr wrap="square">
            <a:spAutoFit/>
          </a:bodyPr>
          <a:lstStyle/>
          <a:p>
            <a:pPr algn="just"/>
            <a:r>
              <a:rPr lang="ru-RU" sz="4400" b="1" dirty="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 У кошек очень острые когти. Их прячут в подушечках пальцев, чтобы сохранять их острыми и бесшумно ходить. Они выпускают их, чтобы что-то </a:t>
            </a:r>
            <a:r>
              <a:rPr lang="ru-RU" sz="44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схватить</a:t>
            </a:r>
            <a:endParaRPr lang="ru-RU" sz="4400" b="1" dirty="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endParaRPr>
          </a:p>
        </p:txBody>
      </p:sp>
    </p:spTree>
    <p:extLst>
      <p:ext uri="{BB962C8B-B14F-4D97-AF65-F5344CB8AC3E}">
        <p14:creationId xmlns="" xmlns:p14="http://schemas.microsoft.com/office/powerpoint/2010/main" val="3782528708"/>
      </p:ext>
    </p:extLst>
  </p:cSld>
  <p:clrMapOvr>
    <a:masterClrMapping/>
  </p:clrMapOvr>
  <p:transition advTm="12000">
    <p:wedg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i.huffpost.com/gen/1610590/thumbs/o-CAT-WIND-570.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5760"/>
          <a:stretch/>
        </p:blipFill>
        <p:spPr bwMode="auto">
          <a:xfrm>
            <a:off x="0" y="0"/>
            <a:ext cx="9180512"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0" y="116632"/>
            <a:ext cx="9144000" cy="6186309"/>
          </a:xfrm>
          <a:prstGeom prst="rect">
            <a:avLst/>
          </a:prstGeom>
        </p:spPr>
        <p:txBody>
          <a:bodyPr wrap="square">
            <a:spAutoFit/>
          </a:bodyPr>
          <a:lstStyle/>
          <a:p>
            <a:pPr algn="just"/>
            <a:r>
              <a:rPr lang="ru-RU" sz="4400" b="1" dirty="0">
                <a:ln w="12700">
                  <a:solidFill>
                    <a:schemeClr val="tx2">
                      <a:satMod val="155000"/>
                    </a:schemeClr>
                  </a:solidFill>
                  <a:prstDash val="solid"/>
                </a:ln>
                <a:solidFill>
                  <a:schemeClr val="accent3"/>
                </a:solidFill>
                <a:effectLst>
                  <a:outerShdw blurRad="41275" dist="20320" dir="1800000" algn="tl" rotWithShape="0">
                    <a:srgbClr val="000000">
                      <a:alpha val="40000"/>
                    </a:srgbClr>
                  </a:outerShdw>
                </a:effectLst>
                <a:latin typeface="Lucida Console" panose="020B0609040504020204" pitchFamily="49" charset="0"/>
              </a:rPr>
              <a:t> </a:t>
            </a:r>
            <a:r>
              <a:rPr lang="ru-RU" sz="4400" b="1" dirty="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Кошка может прыгнуть с большой высоты и не разбиться. При падении она делает эффект парашюта. Падающая кошка сначала выравнивает спину, потом ноги. В конце спина выгибается, чтобы смягчить </a:t>
            </a:r>
            <a:r>
              <a:rPr lang="ru-RU" sz="44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приземление </a:t>
            </a:r>
            <a:endParaRPr lang="ru-RU" sz="4400" dirty="0">
              <a:solidFill>
                <a:schemeClr val="accent1"/>
              </a:solidFill>
            </a:endParaRPr>
          </a:p>
        </p:txBody>
      </p:sp>
    </p:spTree>
    <p:extLst>
      <p:ext uri="{BB962C8B-B14F-4D97-AF65-F5344CB8AC3E}">
        <p14:creationId xmlns="" xmlns:p14="http://schemas.microsoft.com/office/powerpoint/2010/main" val="100554788"/>
      </p:ext>
    </p:extLst>
  </p:cSld>
  <p:clrMapOvr>
    <a:masterClrMapping/>
  </p:clrMapOvr>
  <p:transition advTm="12000">
    <p:wedg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ttp://tulcat.ru/wp-content/uploads/2016/10/d756342b696f02bfa7b88500973df85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Прямоугольник 1"/>
          <p:cNvSpPr/>
          <p:nvPr/>
        </p:nvSpPr>
        <p:spPr>
          <a:xfrm>
            <a:off x="0" y="1196752"/>
            <a:ext cx="9144000" cy="5478423"/>
          </a:xfrm>
          <a:prstGeom prst="rect">
            <a:avLst/>
          </a:prstGeom>
        </p:spPr>
        <p:txBody>
          <a:bodyPr wrap="square">
            <a:spAutoFit/>
          </a:bodyPr>
          <a:lstStyle/>
          <a:p>
            <a:endParaRPr lang="ru-RU" sz="3500" dirty="0" smtClean="0"/>
          </a:p>
          <a:p>
            <a:pPr algn="just"/>
            <a:r>
              <a:rPr lang="ru-RU" sz="35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Ученые убеждены, что длительная дружба с кошкой укрепляет иммунную систему и способствует здоровью и долголетию. Прикосновения к кошке снижают артериальное давлению у гипертоников. Кошка поможет и при стрессовом состоянии. Она даже способна предотвратить инфаркт</a:t>
            </a:r>
            <a:endParaRPr lang="ru-RU" sz="3500" b="1" dirty="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endParaRPr>
          </a:p>
        </p:txBody>
      </p:sp>
      <p:sp>
        <p:nvSpPr>
          <p:cNvPr id="3" name="Прямоугольник 2"/>
          <p:cNvSpPr/>
          <p:nvPr/>
        </p:nvSpPr>
        <p:spPr>
          <a:xfrm>
            <a:off x="1691680" y="332656"/>
            <a:ext cx="5976664" cy="864096"/>
          </a:xfrm>
          <a:prstGeom prst="rect">
            <a:avLst/>
          </a:prstGeom>
        </p:spPr>
        <p:txBody>
          <a:bodyPr wrap="square">
            <a:prstTxWarp prst="textChevron">
              <a:avLst/>
            </a:prstTxWarp>
            <a:spAutoFit/>
          </a:bodyPr>
          <a:lstStyle/>
          <a:p>
            <a:pPr algn="ctr"/>
            <a:r>
              <a:rPr lang="ru-RU"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Кошки лекари</a:t>
            </a:r>
            <a:endPar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endParaRPr>
          </a:p>
        </p:txBody>
      </p:sp>
    </p:spTree>
  </p:cSld>
  <p:clrMapOvr>
    <a:masterClrMapping/>
  </p:clrMapOvr>
  <p:transition advTm="12000">
    <p:wedg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im0-tub-ru.yandex.net/i?id=6a2da6fea20c9bcb7bc9e31ea1fee0a5-l&amp;n=13"/>
          <p:cNvPicPr>
            <a:picLocks noChangeAspect="1" noChangeArrowheads="1"/>
          </p:cNvPicPr>
          <p:nvPr/>
        </p:nvPicPr>
        <p:blipFill>
          <a:blip r:embed="rId2" cstate="print">
            <a:lum bright="20000"/>
          </a:blip>
          <a:srcRect/>
          <a:stretch>
            <a:fillRect/>
          </a:stretch>
        </p:blipFill>
        <p:spPr bwMode="auto">
          <a:xfrm>
            <a:off x="0" y="0"/>
            <a:ext cx="9144000" cy="6858000"/>
          </a:xfrm>
          <a:prstGeom prst="rect">
            <a:avLst/>
          </a:prstGeom>
          <a:noFill/>
        </p:spPr>
      </p:pic>
      <p:sp>
        <p:nvSpPr>
          <p:cNvPr id="2" name="Прямоугольник 1"/>
          <p:cNvSpPr/>
          <p:nvPr/>
        </p:nvSpPr>
        <p:spPr>
          <a:xfrm>
            <a:off x="0" y="548680"/>
            <a:ext cx="9144000" cy="4524315"/>
          </a:xfrm>
          <a:prstGeom prst="rect">
            <a:avLst/>
          </a:prstGeom>
        </p:spPr>
        <p:txBody>
          <a:bodyPr wrap="square">
            <a:spAutoFit/>
          </a:bodyPr>
          <a:lstStyle/>
          <a:p>
            <a:pPr algn="just"/>
            <a:r>
              <a:rPr lang="ru-RU" sz="36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latin typeface="Lucida Console" panose="020B0609040504020204" pitchFamily="49" charset="0"/>
              </a:rPr>
              <a:t>Ученые считают, что кошачье мурлыкание обладает целебным действием, подобным ультразвуку, оно ускоряет заживление ран и укрепляет кости. . Кошка отлично исполняет роль грелки при остеохондрозе, радикулите, артрите, простатите </a:t>
            </a:r>
            <a:endParaRPr lang="ru-RU" sz="3600" dirty="0"/>
          </a:p>
        </p:txBody>
      </p:sp>
    </p:spTree>
  </p:cSld>
  <p:clrMapOvr>
    <a:masterClrMapping/>
  </p:clrMapOvr>
  <p:transition advTm="12000">
    <p:wedg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88640"/>
            <a:ext cx="8280920" cy="1656184"/>
          </a:xfrm>
          <a:prstGeom prst="rect">
            <a:avLst/>
          </a:prstGeom>
        </p:spPr>
        <p:txBody>
          <a:bodyPr wrap="none">
            <a:prstTxWarp prst="textChevron">
              <a:avLst/>
            </a:prstTxWarp>
            <a:spAutoFit/>
          </a:bodyPr>
          <a:lstStyle/>
          <a:p>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Чем любят заниматься кошки</a:t>
            </a:r>
          </a:p>
        </p:txBody>
      </p:sp>
      <p:pic>
        <p:nvPicPr>
          <p:cNvPr id="4" name="Picture 2" descr="F:\Новая папка\картинки\19309_main.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988840"/>
            <a:ext cx="9144000" cy="486916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52444235"/>
      </p:ext>
    </p:extLst>
  </p:cSld>
  <p:clrMapOvr>
    <a:masterClrMapping/>
  </p:clrMapOvr>
  <p:transition advTm="12000">
    <p:wedg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Новая папка\скан Сыроватская С.И\1 - 0002.tif"/>
          <p:cNvPicPr>
            <a:picLocks noChangeAspect="1" noChangeArrowheads="1"/>
          </p:cNvPicPr>
          <p:nvPr/>
        </p:nvPicPr>
        <p:blipFill>
          <a:blip r:embed="rId2" cstate="print"/>
          <a:srcRect l="8089" r="34760" b="43134"/>
          <a:stretch>
            <a:fillRect/>
          </a:stretch>
        </p:blipFill>
        <p:spPr bwMode="auto">
          <a:xfrm>
            <a:off x="4860032" y="188640"/>
            <a:ext cx="4104456" cy="6408712"/>
          </a:xfrm>
          <a:prstGeom prst="rect">
            <a:avLst/>
          </a:prstGeom>
          <a:noFill/>
        </p:spPr>
      </p:pic>
      <p:sp>
        <p:nvSpPr>
          <p:cNvPr id="3" name="Прямоугольник 2"/>
          <p:cNvSpPr/>
          <p:nvPr/>
        </p:nvSpPr>
        <p:spPr>
          <a:xfrm>
            <a:off x="251520" y="188640"/>
            <a:ext cx="4464496" cy="1938992"/>
          </a:xfrm>
          <a:prstGeom prst="rect">
            <a:avLst/>
          </a:prstGeom>
        </p:spPr>
        <p:txBody>
          <a:bodyPr wrap="square">
            <a:spAutoFit/>
          </a:bodyPr>
          <a:lstStyle/>
          <a:p>
            <a:pPr algn="just"/>
            <a:r>
              <a:rPr lang="ru-RU" sz="2000" b="1" dirty="0" smtClean="0">
                <a:latin typeface="Lucida Console" pitchFamily="49" charset="0"/>
              </a:rPr>
              <a:t>П67 Ф74 Фогель, А.  Советы любителям кошек / А. Фогель, Х. -Э. </a:t>
            </a:r>
            <a:r>
              <a:rPr lang="ru-RU" sz="2000" b="1" dirty="0" err="1" smtClean="0">
                <a:latin typeface="Lucida Console" pitchFamily="49" charset="0"/>
              </a:rPr>
              <a:t>Шнайдер</a:t>
            </a:r>
            <a:r>
              <a:rPr lang="ru-RU" sz="2000" b="1" dirty="0" smtClean="0">
                <a:latin typeface="Lucida Console" pitchFamily="49" charset="0"/>
              </a:rPr>
              <a:t>; пер. с нем. Н.Н. Непомнящего. - М. : Лесная промышленность, 1987. - 335 с</a:t>
            </a:r>
            <a:endParaRPr lang="ru-RU" sz="2000" b="1" dirty="0">
              <a:latin typeface="Lucida Console" pitchFamily="49" charset="0"/>
            </a:endParaRPr>
          </a:p>
        </p:txBody>
      </p:sp>
      <p:sp>
        <p:nvSpPr>
          <p:cNvPr id="4" name="Прямоугольник 3"/>
          <p:cNvSpPr/>
          <p:nvPr/>
        </p:nvSpPr>
        <p:spPr>
          <a:xfrm>
            <a:off x="251520" y="1988840"/>
            <a:ext cx="4392488" cy="4524315"/>
          </a:xfrm>
          <a:prstGeom prst="rect">
            <a:avLst/>
          </a:prstGeom>
        </p:spPr>
        <p:txBody>
          <a:bodyPr wrap="square">
            <a:spAutoFit/>
          </a:bodyPr>
          <a:lstStyle/>
          <a:p>
            <a:pPr algn="just"/>
            <a:r>
              <a:rPr lang="ru-RU" b="1" dirty="0" smtClean="0">
                <a:latin typeface="Lucida Console" pitchFamily="49" charset="0"/>
              </a:rPr>
              <a:t/>
            </a:r>
            <a:br>
              <a:rPr lang="ru-RU" b="1" dirty="0" smtClean="0">
                <a:latin typeface="Lucida Console" pitchFamily="49" charset="0"/>
              </a:rPr>
            </a:br>
            <a:r>
              <a:rPr lang="ru-RU" b="1" dirty="0" smtClean="0">
                <a:latin typeface="Lucida Console" pitchFamily="49" charset="0"/>
              </a:rPr>
              <a:t>Книга посвящена любимцам многих читателей - домашним кошкам. Авторы рассказывают о происхождении кошек, содержании их дома, поведении, рождении и выведении потомства. Большое воспитательное значение имеет раздел о бездомных кошках, в котором авторы предостерегают от легкомысленного отношения к животным, безответственного стремления завести животное на время, не думая о его дальнейшей судьбе</a:t>
            </a:r>
            <a:endParaRPr lang="ru-RU" b="1" dirty="0">
              <a:latin typeface="Lucida Console" pitchFamily="49" charset="0"/>
            </a:endParaRPr>
          </a:p>
        </p:txBody>
      </p:sp>
    </p:spTree>
  </p:cSld>
  <p:clrMapOvr>
    <a:masterClrMapping/>
  </p:clrMapOvr>
  <p:transition advTm="12000">
    <p:wedg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6632"/>
            <a:ext cx="9023179" cy="6823406"/>
          </a:xfrm>
          <a:prstGeom prst="rect">
            <a:avLst/>
          </a:prstGeom>
        </p:spPr>
        <p:txBody>
          <a:bodyPr wrap="square">
            <a:spAutoFit/>
          </a:bodyPr>
          <a:lstStyle/>
          <a:p>
            <a:pPr algn="just">
              <a:lnSpc>
                <a:spcPct val="90000"/>
              </a:lnSpc>
            </a:pPr>
            <a:r>
              <a:rPr lang="ru-RU"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charset="0"/>
              </a:rPr>
              <a:t> </a:t>
            </a:r>
            <a:r>
              <a:rPr lang="ru-RU" sz="27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Lucida Console" panose="020B0609040504020204" pitchFamily="49" charset="0"/>
              </a:rPr>
              <a:t>Все кошки входят в семейство кошачьих, млекопитающих отряда хищных. Наиболее специализированные из хищников, приспособлены к добыванию животной пищи путём подкрадывания, подкарауливания, реже преследования.</a:t>
            </a:r>
          </a:p>
          <a:p>
            <a:pPr algn="just">
              <a:lnSpc>
                <a:spcPct val="90000"/>
              </a:lnSpc>
            </a:pPr>
            <a:r>
              <a:rPr lang="ru-RU" sz="27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Lucida Console" panose="020B0609040504020204" pitchFamily="49" charset="0"/>
              </a:rPr>
              <a:t>	Размеры широко варьируют: от 34 см и массы 1  кг до 3,8 м и более 300 кг.</a:t>
            </a:r>
          </a:p>
          <a:p>
            <a:pPr algn="just">
              <a:lnSpc>
                <a:spcPct val="90000"/>
              </a:lnSpc>
            </a:pPr>
            <a:r>
              <a:rPr lang="ru-RU" sz="27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Lucida Console" panose="020B0609040504020204" pitchFamily="49" charset="0"/>
              </a:rPr>
              <a:t>	Образ жизни преимущественно сумеречный и ночной. Живут в одиночку или семьями; львы образуют </a:t>
            </a:r>
            <a:r>
              <a:rPr lang="ru-RU" sz="27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Lucida Console" panose="020B0609040504020204" pitchFamily="49" charset="0"/>
              </a:rPr>
              <a:t>прайды</a:t>
            </a:r>
            <a:r>
              <a:rPr lang="ru-RU" sz="27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Lucida Console" panose="020B0609040504020204" pitchFamily="49" charset="0"/>
              </a:rPr>
              <a:t>.</a:t>
            </a:r>
          </a:p>
          <a:p>
            <a:pPr algn="just">
              <a:lnSpc>
                <a:spcPct val="90000"/>
              </a:lnSpc>
            </a:pPr>
            <a:r>
              <a:rPr lang="ru-RU" sz="27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Lucida Console" panose="020B0609040504020204" pitchFamily="49" charset="0"/>
              </a:rPr>
              <a:t>	Дикие кошки распространены на всех материках и крупных островах, кроме Австралии, Антарктики, островов Новой Гвинеи, Сулавеси, Гренландии и Мадагаскара. </a:t>
            </a:r>
          </a:p>
          <a:p>
            <a:pPr algn="just">
              <a:lnSpc>
                <a:spcPct val="90000"/>
              </a:lnSpc>
            </a:pPr>
            <a:r>
              <a:rPr lang="ru-RU" sz="27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Lucida Console" panose="020B0609040504020204" pitchFamily="49" charset="0"/>
              </a:rPr>
              <a:t>        Домашние кошки менее агрессивны, хотя  и проявляют черты хищников </a:t>
            </a:r>
          </a:p>
        </p:txBody>
      </p:sp>
    </p:spTree>
    <p:extLst>
      <p:ext uri="{BB962C8B-B14F-4D97-AF65-F5344CB8AC3E}">
        <p14:creationId xmlns="" xmlns:p14="http://schemas.microsoft.com/office/powerpoint/2010/main" val="892546486"/>
      </p:ext>
    </p:extLst>
  </p:cSld>
  <p:clrMapOvr>
    <a:masterClrMapping/>
  </p:clrMapOvr>
  <p:transition advTm="12000">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Новая папка\скан Сыроватская С.И\1 - 0013.tif"/>
          <p:cNvPicPr>
            <a:picLocks noChangeAspect="1" noChangeArrowheads="1"/>
          </p:cNvPicPr>
          <p:nvPr/>
        </p:nvPicPr>
        <p:blipFill>
          <a:blip r:embed="rId2" cstate="print"/>
          <a:srcRect l="2810" t="684" r="30180" b="29475"/>
          <a:stretch>
            <a:fillRect/>
          </a:stretch>
        </p:blipFill>
        <p:spPr bwMode="auto">
          <a:xfrm>
            <a:off x="4716016" y="188640"/>
            <a:ext cx="4211084" cy="6054651"/>
          </a:xfrm>
          <a:prstGeom prst="rect">
            <a:avLst/>
          </a:prstGeom>
          <a:noFill/>
        </p:spPr>
      </p:pic>
      <p:sp>
        <p:nvSpPr>
          <p:cNvPr id="3" name="Прямоугольник 2"/>
          <p:cNvSpPr/>
          <p:nvPr/>
        </p:nvSpPr>
        <p:spPr>
          <a:xfrm>
            <a:off x="323528" y="188640"/>
            <a:ext cx="4248472" cy="1569660"/>
          </a:xfrm>
          <a:prstGeom prst="rect">
            <a:avLst/>
          </a:prstGeom>
        </p:spPr>
        <p:txBody>
          <a:bodyPr wrap="square">
            <a:spAutoFit/>
          </a:bodyPr>
          <a:lstStyle/>
          <a:p>
            <a:pPr algn="just"/>
            <a:r>
              <a:rPr lang="ru-RU" sz="2400" b="1" dirty="0" smtClean="0">
                <a:latin typeface="Lucida Console" pitchFamily="49" charset="0"/>
              </a:rPr>
              <a:t>Е864 Г34 Генетика кошки. - Новосибирск : ВО"Наука", 1993. - 213 с</a:t>
            </a:r>
            <a:endParaRPr lang="ru-RU" sz="2400" dirty="0">
              <a:latin typeface="Lucida Console" pitchFamily="49" charset="0"/>
            </a:endParaRPr>
          </a:p>
        </p:txBody>
      </p:sp>
      <p:sp>
        <p:nvSpPr>
          <p:cNvPr id="4" name="Прямоугольник 3"/>
          <p:cNvSpPr/>
          <p:nvPr/>
        </p:nvSpPr>
        <p:spPr>
          <a:xfrm>
            <a:off x="251520" y="1844824"/>
            <a:ext cx="4320480" cy="4401205"/>
          </a:xfrm>
          <a:prstGeom prst="rect">
            <a:avLst/>
          </a:prstGeom>
        </p:spPr>
        <p:txBody>
          <a:bodyPr wrap="square">
            <a:spAutoFit/>
          </a:bodyPr>
          <a:lstStyle/>
          <a:p>
            <a:pPr algn="just"/>
            <a:r>
              <a:rPr lang="ru-RU" sz="2000" b="1" dirty="0" smtClean="0">
                <a:latin typeface="Lucida Console" pitchFamily="49" charset="0"/>
              </a:rPr>
              <a:t>В книге на примере домашней кошки в легкодоступной форме изложены современные представления о структуре и функциях генетического материала, о методах селекции, механизмах эволюции и об одомашнивании животных.</a:t>
            </a:r>
          </a:p>
          <a:p>
            <a:pPr algn="just"/>
            <a:r>
              <a:rPr lang="ru-RU" sz="2000" b="1" dirty="0" smtClean="0">
                <a:latin typeface="Lucida Console" pitchFamily="49" charset="0"/>
              </a:rPr>
              <a:t>Особое внимание уделено наследованию окраски и качества шерсти у кошек, описанию мутантных генов и основных пород кошек </a:t>
            </a:r>
            <a:endParaRPr lang="ru-RU" sz="2000" b="1" dirty="0">
              <a:latin typeface="Lucida Console" pitchFamily="49" charset="0"/>
            </a:endParaRPr>
          </a:p>
        </p:txBody>
      </p:sp>
    </p:spTree>
  </p:cSld>
  <p:clrMapOvr>
    <a:masterClrMapping/>
  </p:clrMapOvr>
  <p:transition advTm="12000">
    <p:wedg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7584" y="260647"/>
            <a:ext cx="7632848" cy="1737192"/>
          </a:xfrm>
          <a:prstGeom prst="rect">
            <a:avLst/>
          </a:prstGeom>
        </p:spPr>
        <p:txBody>
          <a:bodyPr wrap="square">
            <a:prstTxWarp prst="textChevron">
              <a:avLst/>
            </a:prstTxWarp>
            <a:spAutoFit/>
          </a:bodyPr>
          <a:lstStyle/>
          <a:p>
            <a:r>
              <a:rPr lang="ru-RU"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Роль кошек в различные эпохи</a:t>
            </a:r>
          </a:p>
        </p:txBody>
      </p:sp>
      <p:sp>
        <p:nvSpPr>
          <p:cNvPr id="3" name="Прямоугольник 2"/>
          <p:cNvSpPr/>
          <p:nvPr/>
        </p:nvSpPr>
        <p:spPr>
          <a:xfrm>
            <a:off x="1547664" y="1997840"/>
            <a:ext cx="5760640" cy="4524315"/>
          </a:xfrm>
          <a:prstGeom prst="rect">
            <a:avLst/>
          </a:prstGeom>
        </p:spPr>
        <p:txBody>
          <a:bodyPr wrap="square">
            <a:spAutoFit/>
          </a:bodyPr>
          <a:lstStyle/>
          <a:p>
            <a:pPr algn="ctr"/>
            <a:r>
              <a:rPr lang="ru-RU" sz="2400" b="1" cap="all"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latin typeface="Lucida Console" panose="020B0609040504020204" pitchFamily="49" charset="0"/>
              </a:rPr>
              <a:t>В Египте – божество;</a:t>
            </a:r>
          </a:p>
          <a:p>
            <a:pPr algn="ctr"/>
            <a:r>
              <a:rPr lang="ru-RU" sz="2400" b="1" cap="all"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latin typeface="Lucida Console" panose="020B0609040504020204" pitchFamily="49" charset="0"/>
              </a:rPr>
              <a:t>В Риме – символ восстания;</a:t>
            </a:r>
          </a:p>
          <a:p>
            <a:pPr algn="ctr"/>
            <a:r>
              <a:rPr lang="ru-RU" sz="2400" b="1" cap="all"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latin typeface="Lucida Console" panose="020B0609040504020204" pitchFamily="49" charset="0"/>
              </a:rPr>
              <a:t>В Греции – борцы с грызунами; </a:t>
            </a:r>
          </a:p>
          <a:p>
            <a:pPr algn="ctr"/>
            <a:r>
              <a:rPr lang="ru-RU" sz="2400" b="1" cap="all"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latin typeface="Lucida Console" panose="020B0609040504020204" pitchFamily="49" charset="0"/>
              </a:rPr>
              <a:t>В Перу – ювелирные украшения;</a:t>
            </a:r>
          </a:p>
          <a:p>
            <a:pPr algn="ctr"/>
            <a:r>
              <a:rPr lang="ru-RU" sz="2400" b="1" cap="all"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latin typeface="Lucida Console" panose="020B0609040504020204" pitchFamily="49" charset="0"/>
              </a:rPr>
              <a:t>В Средневековье –истребление кошек </a:t>
            </a:r>
            <a:endParaRPr lang="en-US" sz="2400" b="1" cap="all"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latin typeface="Lucida Console" panose="020B0609040504020204" pitchFamily="49" charset="0"/>
            </a:endParaRPr>
          </a:p>
          <a:p>
            <a:pPr algn="ctr"/>
            <a:r>
              <a:rPr lang="ru-RU" sz="2400" b="1" u="sng" cap="all"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latin typeface="Lucida Console" panose="020B0609040504020204" pitchFamily="49" charset="0"/>
              </a:rPr>
              <a:t>Возрождение</a:t>
            </a:r>
            <a:r>
              <a:rPr lang="en-US" sz="2400" b="1" u="sng" cap="all"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latin typeface="Lucida Console" panose="020B0609040504020204" pitchFamily="49" charset="0"/>
              </a:rPr>
              <a:t> </a:t>
            </a:r>
            <a:r>
              <a:rPr lang="ru-RU" sz="2400" b="1" cap="all"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latin typeface="Lucida Console" panose="020B0609040504020204" pitchFamily="49" charset="0"/>
              </a:rPr>
              <a:t>- создание книг, картин</a:t>
            </a:r>
          </a:p>
          <a:p>
            <a:pPr algn="ctr"/>
            <a:r>
              <a:rPr lang="ru-RU" sz="2400" b="1" cap="all"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latin typeface="Lucida Console" panose="020B0609040504020204" pitchFamily="49" charset="0"/>
              </a:rPr>
              <a:t>Англия – первые выставки кошек (Гаррисон </a:t>
            </a:r>
            <a:r>
              <a:rPr lang="ru-RU" sz="2400" b="1" cap="all" dirty="0" err="1">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latin typeface="Lucida Console" panose="020B0609040504020204" pitchFamily="49" charset="0"/>
              </a:rPr>
              <a:t>Уэйр</a:t>
            </a:r>
            <a:r>
              <a:rPr lang="ru-RU" sz="2400" b="1" cap="all"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latin typeface="Lucida Console" panose="020B0609040504020204" pitchFamily="49" charset="0"/>
              </a:rPr>
              <a:t> в 18889)</a:t>
            </a:r>
          </a:p>
          <a:p>
            <a:pPr algn="ctr"/>
            <a:r>
              <a:rPr lang="ru-RU" sz="2400" b="1" u="sng" cap="all"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latin typeface="Lucida Console" panose="020B0609040504020204" pitchFamily="49" charset="0"/>
              </a:rPr>
              <a:t>Древняя Русь </a:t>
            </a:r>
            <a:r>
              <a:rPr lang="ru-RU" sz="2400" b="1" cap="all" dirty="0">
                <a:ln w="9000" cmpd="sng">
                  <a:solidFill>
                    <a:schemeClr val="accent4">
                      <a:shade val="50000"/>
                      <a:satMod val="120000"/>
                    </a:schemeClr>
                  </a:solidFill>
                  <a:prstDash val="solid"/>
                </a:ln>
                <a:solidFill>
                  <a:schemeClr val="accent1"/>
                </a:solidFill>
                <a:effectLst>
                  <a:reflection blurRad="12700" stA="28000" endPos="45000" dist="1000" dir="5400000" sy="-100000" algn="bl" rotWithShape="0"/>
                </a:effectLst>
                <a:latin typeface="Lucida Console" panose="020B0609040504020204" pitchFamily="49" charset="0"/>
              </a:rPr>
              <a:t>(7-6 вв. до н.э.) – дорогостоящее животное </a:t>
            </a:r>
          </a:p>
        </p:txBody>
      </p:sp>
    </p:spTree>
    <p:extLst>
      <p:ext uri="{BB962C8B-B14F-4D97-AF65-F5344CB8AC3E}">
        <p14:creationId xmlns="" xmlns:p14="http://schemas.microsoft.com/office/powerpoint/2010/main" val="4244726004"/>
      </p:ext>
    </p:extLst>
  </p:cSld>
  <p:clrMapOvr>
    <a:masterClrMapping/>
  </p:clrMapOvr>
  <p:transition advTm="12000">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F:\Новая папка\картинки\file_2464_what-are-popular-cats.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Прямоугольник 1"/>
          <p:cNvSpPr/>
          <p:nvPr/>
        </p:nvSpPr>
        <p:spPr>
          <a:xfrm>
            <a:off x="323528" y="0"/>
            <a:ext cx="8712968" cy="1700808"/>
          </a:xfrm>
          <a:prstGeom prst="rect">
            <a:avLst/>
          </a:prstGeom>
        </p:spPr>
        <p:txBody>
          <a:bodyPr wrap="square">
            <a:prstTxWarp prst="textChevron">
              <a:avLst/>
            </a:prstTxWarp>
            <a:spAutoFit/>
          </a:bodyPr>
          <a:lstStyle/>
          <a:p>
            <a:pPr algn="ctr"/>
            <a:r>
              <a:rPr lang="ru-RU" sz="2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Lucida Console" panose="020B0609040504020204" pitchFamily="49" charset="0"/>
              </a:rPr>
              <a:t>Всего  зарегистрировано в мире</a:t>
            </a:r>
          </a:p>
        </p:txBody>
      </p:sp>
      <p:sp>
        <p:nvSpPr>
          <p:cNvPr id="3" name="Прямоугольник 2"/>
          <p:cNvSpPr/>
          <p:nvPr/>
        </p:nvSpPr>
        <p:spPr>
          <a:xfrm>
            <a:off x="1187624" y="3105835"/>
            <a:ext cx="6624736" cy="3600986"/>
          </a:xfrm>
          <a:prstGeom prst="rect">
            <a:avLst/>
          </a:prstGeom>
        </p:spPr>
        <p:txBody>
          <a:bodyPr>
            <a:prstTxWarp prst="textPlain">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endParaRPr lang="ru-RU"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Unicode MS" pitchFamily="34" charset="-128"/>
            </a:endParaRPr>
          </a:p>
          <a:p>
            <a:pPr algn="ctr"/>
            <a:endParaRPr lang="ru-RU"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Unicode MS" pitchFamily="34" charset="-128"/>
            </a:endParaRPr>
          </a:p>
          <a:p>
            <a:pPr algn="ctr"/>
            <a:endParaRPr lang="ru-RU"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Unicode MS" pitchFamily="34" charset="-128"/>
            </a:endParaRPr>
          </a:p>
          <a:p>
            <a:pPr algn="ctr"/>
            <a:endParaRPr lang="ru-RU"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Unicode MS" pitchFamily="34" charset="-128"/>
            </a:endParaRPr>
          </a:p>
          <a:p>
            <a:pPr algn="ctr"/>
            <a:endParaRPr lang="ru-RU"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Unicode MS" pitchFamily="34" charset="-128"/>
            </a:endParaRPr>
          </a:p>
          <a:p>
            <a:pPr algn="ctr"/>
            <a:endParaRPr lang="ru-RU"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Unicode MS" pitchFamily="34" charset="-128"/>
            </a:endParaRPr>
          </a:p>
          <a:p>
            <a:pPr algn="ctr"/>
            <a:endParaRPr lang="ru-RU"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Unicode MS" pitchFamily="34" charset="-128"/>
            </a:endParaRPr>
          </a:p>
          <a:p>
            <a:pPr algn="ctr"/>
            <a:endParaRPr lang="ru-RU"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Unicode MS" pitchFamily="34" charset="-128"/>
            </a:endParaRPr>
          </a:p>
          <a:p>
            <a:pPr algn="ctr"/>
            <a:endParaRPr lang="ru-RU"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Unicode MS" pitchFamily="34" charset="-128"/>
            </a:endParaRPr>
          </a:p>
          <a:p>
            <a:pPr algn="ctr"/>
            <a:endParaRPr lang="ru-RU"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Unicode MS" pitchFamily="34" charset="-128"/>
            </a:endParaRPr>
          </a:p>
          <a:p>
            <a:pPr algn="ctr"/>
            <a:r>
              <a:rPr lang="ru-RU" sz="2400" b="1"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Lucida Console" panose="020B0609040504020204" pitchFamily="49" charset="0"/>
              </a:rPr>
              <a:t>36 </a:t>
            </a:r>
            <a:r>
              <a:rPr lang="ru-RU" sz="2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Lucida Console" panose="020B0609040504020204" pitchFamily="49" charset="0"/>
              </a:rPr>
              <a:t>Пород и </a:t>
            </a:r>
            <a:endParaRPr lang="en-US" sz="2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Lucida Console" panose="020B0609040504020204" pitchFamily="49" charset="0"/>
            </a:endParaRPr>
          </a:p>
          <a:p>
            <a:pPr algn="ctr"/>
            <a:r>
              <a:rPr lang="ru-RU" sz="24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Lucida Console" panose="020B0609040504020204" pitchFamily="49" charset="0"/>
              </a:rPr>
              <a:t>40 млн. домашних кошек</a:t>
            </a:r>
          </a:p>
        </p:txBody>
      </p:sp>
    </p:spTree>
    <p:extLst>
      <p:ext uri="{BB962C8B-B14F-4D97-AF65-F5344CB8AC3E}">
        <p14:creationId xmlns="" xmlns:p14="http://schemas.microsoft.com/office/powerpoint/2010/main" val="1509469414"/>
      </p:ext>
    </p:extLst>
  </p:cSld>
  <p:clrMapOvr>
    <a:masterClrMapping/>
  </p:clrMapOvr>
  <p:transition advTm="12000">
    <p:wedge/>
  </p:transition>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843</TotalTime>
  <Words>3185</Words>
  <Application>Microsoft Office PowerPoint</Application>
  <PresentationFormat>Экран (4:3)</PresentationFormat>
  <Paragraphs>176</Paragraphs>
  <Slides>69</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69</vt:i4>
      </vt:variant>
    </vt:vector>
  </HeadingPairs>
  <TitlesOfParts>
    <vt:vector size="70" baseType="lpstr">
      <vt:lpstr>Воздушный поток</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Труфанова Ирина Николаевна</dc:creator>
  <cp:lastModifiedBy>krisanova_tn</cp:lastModifiedBy>
  <cp:revision>65</cp:revision>
  <dcterms:created xsi:type="dcterms:W3CDTF">2017-02-15T11:34:53Z</dcterms:created>
  <dcterms:modified xsi:type="dcterms:W3CDTF">2017-03-13T08:17:37Z</dcterms:modified>
</cp:coreProperties>
</file>